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 id="268" r:id="rId38"/>
    <p:sldId id="269" r:id="rId39"/>
    <p:sldId id="270" r:id="rId40"/>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Anton" charset="1" panose="00000500000000000000"/>
      <p:regular r:id="rId12"/>
    </p:embeddedFont>
    <p:embeddedFont>
      <p:font typeface="Anton Italics" charset="1" panose="00000500000000000000"/>
      <p:regular r:id="rId13"/>
    </p:embeddedFont>
    <p:embeddedFont>
      <p:font typeface="Montserrat" charset="1" panose="00000500000000000000"/>
      <p:regular r:id="rId14"/>
    </p:embeddedFont>
    <p:embeddedFont>
      <p:font typeface="Montserrat Bold" charset="1" panose="00000600000000000000"/>
      <p:regular r:id="rId15"/>
    </p:embeddedFont>
    <p:embeddedFont>
      <p:font typeface="Montserrat Italics" charset="1" panose="00000500000000000000"/>
      <p:regular r:id="rId16"/>
    </p:embeddedFont>
    <p:embeddedFont>
      <p:font typeface="Montserrat Bold Italics" charset="1" panose="00000600000000000000"/>
      <p:regular r:id="rId17"/>
    </p:embeddedFont>
    <p:embeddedFont>
      <p:font typeface="Poppins" charset="1" panose="00000500000000000000"/>
      <p:regular r:id="rId18"/>
    </p:embeddedFont>
    <p:embeddedFont>
      <p:font typeface="Poppins Bold" charset="1" panose="00000800000000000000"/>
      <p:regular r:id="rId19"/>
    </p:embeddedFont>
    <p:embeddedFont>
      <p:font typeface="Poppins Italics" charset="1" panose="00000500000000000000"/>
      <p:regular r:id="rId20"/>
    </p:embeddedFont>
    <p:embeddedFont>
      <p:font typeface="Poppins Bold Italics" charset="1" panose="00000800000000000000"/>
      <p:regular r:id="rId21"/>
    </p:embeddedFont>
    <p:embeddedFont>
      <p:font typeface="Canva Sans" charset="1" panose="020B0503030501040103"/>
      <p:regular r:id="rId22"/>
    </p:embeddedFont>
    <p:embeddedFont>
      <p:font typeface="Canva Sans Bold" charset="1" panose="020B0803030501040103"/>
      <p:regular r:id="rId23"/>
    </p:embeddedFont>
    <p:embeddedFont>
      <p:font typeface="Canva Sans Italics" charset="1" panose="020B0503030501040103"/>
      <p:regular r:id="rId24"/>
    </p:embeddedFont>
    <p:embeddedFont>
      <p:font typeface="Canva Sans Bold Italics" charset="1" panose="020B0803030501040103"/>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slides/slide12.xml" Type="http://schemas.openxmlformats.org/officeDocument/2006/relationships/slide"/><Relationship Id="rId38" Target="slides/slide13.xml" Type="http://schemas.openxmlformats.org/officeDocument/2006/relationships/slide"/><Relationship Id="rId39" Target="slides/slide14.xml" Type="http://schemas.openxmlformats.org/officeDocument/2006/relationships/slide"/><Relationship Id="rId4" Target="theme/theme1.xml" Type="http://schemas.openxmlformats.org/officeDocument/2006/relationships/theme"/><Relationship Id="rId40" Target="slides/slide15.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jpeg>
</file>

<file path=ppt/media/image13.png>
</file>

<file path=ppt/media/image14.png>
</file>

<file path=ppt/media/image15.svg>
</file>

<file path=ppt/media/image16.png>
</file>

<file path=ppt/media/image17.sv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4.png>
</file>

<file path=ppt/media/image5.svg>
</file>

<file path=ppt/media/image6.jpeg>
</file>

<file path=ppt/media/image7.png>
</file>

<file path=ppt/media/image8.sv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3.png" Type="http://schemas.openxmlformats.org/officeDocument/2006/relationships/image"/><Relationship Id="rId7" Target="../media/image2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5.png" Type="http://schemas.openxmlformats.org/officeDocument/2006/relationships/image"/><Relationship Id="rId7" Target="../media/image26.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7.png" Type="http://schemas.openxmlformats.org/officeDocument/2006/relationships/image"/><Relationship Id="rId7" Target="../media/image28.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9.png" Type="http://schemas.openxmlformats.org/officeDocument/2006/relationships/image"/><Relationship Id="rId7" Target="../media/image30.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jpeg" Type="http://schemas.openxmlformats.org/officeDocument/2006/relationships/image"/><Relationship Id="rId5" Target="../media/image10.jpeg" Type="http://schemas.openxmlformats.org/officeDocument/2006/relationships/image"/><Relationship Id="rId6" Target="../media/image11.jpeg" Type="http://schemas.openxmlformats.org/officeDocument/2006/relationships/image"/><Relationship Id="rId7" Target="../media/image12.jpe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 Id="rId6" Target="../media/image18.jpe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0.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1.png" Type="http://schemas.openxmlformats.org/officeDocument/2006/relationships/image"/><Relationship Id="rId7" Target="../media/image22.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240454" y="2736658"/>
            <a:ext cx="5211025" cy="4813684"/>
          </a:xfrm>
          <a:prstGeom prst="rect">
            <a:avLst/>
          </a:prstGeom>
        </p:spPr>
      </p:pic>
      <p:sp>
        <p:nvSpPr>
          <p:cNvPr name="TextBox 4" id="4"/>
          <p:cNvSpPr txBox="true"/>
          <p:nvPr/>
        </p:nvSpPr>
        <p:spPr>
          <a:xfrm rot="0">
            <a:off x="1028700" y="2397852"/>
            <a:ext cx="11211754" cy="287020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Anton Bold"/>
              </a:rPr>
              <a:t>IMPLEMENTASI ARTIFICIAL NEURAL NETWORK UNTUK MEMPREDIKSI HARGA RUMAH</a:t>
            </a:r>
          </a:p>
        </p:txBody>
      </p:sp>
      <p:sp>
        <p:nvSpPr>
          <p:cNvPr name="TextBox 5" id="5"/>
          <p:cNvSpPr txBox="true"/>
          <p:nvPr/>
        </p:nvSpPr>
        <p:spPr>
          <a:xfrm rot="0">
            <a:off x="1028700" y="8496366"/>
            <a:ext cx="10733691" cy="761934"/>
          </a:xfrm>
          <a:prstGeom prst="rect">
            <a:avLst/>
          </a:prstGeom>
        </p:spPr>
        <p:txBody>
          <a:bodyPr anchor="t" rtlCol="false" tIns="0" lIns="0" bIns="0" rIns="0">
            <a:spAutoFit/>
          </a:bodyPr>
          <a:lstStyle/>
          <a:p>
            <a:pPr>
              <a:lnSpc>
                <a:spcPts val="6299"/>
              </a:lnSpc>
            </a:pPr>
            <a:r>
              <a:rPr lang="en-US" sz="4500">
                <a:solidFill>
                  <a:srgbClr val="FFFFFF"/>
                </a:solidFill>
                <a:latin typeface="Montserrat"/>
              </a:rPr>
              <a:t>KECERDASAN BUATAN</a:t>
            </a:r>
          </a:p>
        </p:txBody>
      </p:sp>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185290" y="811855"/>
            <a:ext cx="637672" cy="610334"/>
          </a:xfrm>
          <a:prstGeom prst="rect">
            <a:avLst/>
          </a:prstGeom>
        </p:spPr>
      </p:pic>
      <p:sp>
        <p:nvSpPr>
          <p:cNvPr name="TextBox 7" id="7"/>
          <p:cNvSpPr txBox="true"/>
          <p:nvPr/>
        </p:nvSpPr>
        <p:spPr>
          <a:xfrm rot="0">
            <a:off x="2007881" y="903330"/>
            <a:ext cx="2660973" cy="379665"/>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1244" y="6747869"/>
            <a:ext cx="5505900" cy="322345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85290" y="811855"/>
            <a:ext cx="637672" cy="610334"/>
          </a:xfrm>
          <a:prstGeom prst="rect">
            <a:avLst/>
          </a:prstGeom>
        </p:spPr>
      </p:pic>
      <p:sp>
        <p:nvSpPr>
          <p:cNvPr name="TextBox 4" id="4"/>
          <p:cNvSpPr txBox="true"/>
          <p:nvPr/>
        </p:nvSpPr>
        <p:spPr>
          <a:xfrm rot="0">
            <a:off x="1185290" y="2066275"/>
            <a:ext cx="8885191" cy="1068312"/>
          </a:xfrm>
          <a:prstGeom prst="rect">
            <a:avLst/>
          </a:prstGeom>
        </p:spPr>
        <p:txBody>
          <a:bodyPr anchor="t" rtlCol="false" tIns="0" lIns="0" bIns="0" rIns="0">
            <a:spAutoFit/>
          </a:bodyPr>
          <a:lstStyle/>
          <a:p>
            <a:pPr algn="ctr">
              <a:lnSpc>
                <a:spcPts val="8423"/>
              </a:lnSpc>
            </a:pPr>
            <a:r>
              <a:rPr lang="en-US" sz="6904">
                <a:solidFill>
                  <a:srgbClr val="FFDE59"/>
                </a:solidFill>
                <a:latin typeface="Anton"/>
              </a:rPr>
              <a:t>HASIL DAN PEMBAHASAN</a:t>
            </a:r>
          </a:p>
        </p:txBody>
      </p:sp>
      <p:sp>
        <p:nvSpPr>
          <p:cNvPr name="AutoShape 5" id="5"/>
          <p:cNvSpPr/>
          <p:nvPr/>
        </p:nvSpPr>
        <p:spPr>
          <a:xfrm rot="0">
            <a:off x="1504126" y="3115537"/>
            <a:ext cx="9253218" cy="0"/>
          </a:xfrm>
          <a:prstGeom prst="line">
            <a:avLst/>
          </a:prstGeom>
          <a:ln cap="flat" w="38100">
            <a:solidFill>
              <a:srgbClr val="FFFFFF"/>
            </a:solidFill>
            <a:prstDash val="solid"/>
            <a:headEnd type="none" len="sm" w="sm"/>
            <a:tailEnd type="none" len="sm" w="sm"/>
          </a:ln>
        </p:spPr>
      </p:sp>
      <p:pic>
        <p:nvPicPr>
          <p:cNvPr name="Picture 6" id="6"/>
          <p:cNvPicPr>
            <a:picLocks noChangeAspect="true"/>
          </p:cNvPicPr>
          <p:nvPr/>
        </p:nvPicPr>
        <p:blipFill>
          <a:blip r:embed="rId6"/>
          <a:srcRect l="0" t="0" r="0" b="0"/>
          <a:stretch>
            <a:fillRect/>
          </a:stretch>
        </p:blipFill>
        <p:spPr>
          <a:xfrm flipH="false" flipV="false" rot="0">
            <a:off x="1504126" y="3491581"/>
            <a:ext cx="5884503" cy="5360944"/>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8273009" y="3528817"/>
            <a:ext cx="9226198" cy="3303838"/>
          </a:xfrm>
          <a:prstGeom prst="rect">
            <a:avLst/>
          </a:prstGeom>
        </p:spPr>
      </p:pic>
      <p:sp>
        <p:nvSpPr>
          <p:cNvPr name="TextBox 8" id="8"/>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08</a:t>
            </a:r>
          </a:p>
        </p:txBody>
      </p:sp>
      <p:sp>
        <p:nvSpPr>
          <p:cNvPr name="TextBox 9" id="9"/>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
        <p:nvSpPr>
          <p:cNvPr name="TextBox 10" id="10"/>
          <p:cNvSpPr txBox="true"/>
          <p:nvPr/>
        </p:nvSpPr>
        <p:spPr>
          <a:xfrm rot="0">
            <a:off x="1683529" y="9210675"/>
            <a:ext cx="4728121" cy="349250"/>
          </a:xfrm>
          <a:prstGeom prst="rect">
            <a:avLst/>
          </a:prstGeom>
        </p:spPr>
        <p:txBody>
          <a:bodyPr anchor="t" rtlCol="false" tIns="0" lIns="0" bIns="0" rIns="0">
            <a:spAutoFit/>
          </a:bodyPr>
          <a:lstStyle/>
          <a:p>
            <a:pPr algn="ctr">
              <a:lnSpc>
                <a:spcPts val="2800"/>
              </a:lnSpc>
              <a:spcBef>
                <a:spcPct val="0"/>
              </a:spcBef>
            </a:pPr>
            <a:r>
              <a:rPr lang="en-US" sz="2000">
                <a:solidFill>
                  <a:srgbClr val="FFFFFF"/>
                </a:solidFill>
                <a:latin typeface="Montserrat Classic Bold"/>
              </a:rPr>
              <a:t>Korelasi antar Variabel pada Dataset</a:t>
            </a:r>
          </a:p>
        </p:txBody>
      </p:sp>
      <p:sp>
        <p:nvSpPr>
          <p:cNvPr name="TextBox 11" id="11"/>
          <p:cNvSpPr txBox="true"/>
          <p:nvPr/>
        </p:nvSpPr>
        <p:spPr>
          <a:xfrm rot="0">
            <a:off x="11018389" y="7160211"/>
            <a:ext cx="3735437" cy="349250"/>
          </a:xfrm>
          <a:prstGeom prst="rect">
            <a:avLst/>
          </a:prstGeom>
        </p:spPr>
        <p:txBody>
          <a:bodyPr anchor="t" rtlCol="false" tIns="0" lIns="0" bIns="0" rIns="0">
            <a:spAutoFit/>
          </a:bodyPr>
          <a:lstStyle/>
          <a:p>
            <a:pPr algn="ctr">
              <a:lnSpc>
                <a:spcPts val="2800"/>
              </a:lnSpc>
              <a:spcBef>
                <a:spcPct val="0"/>
              </a:spcBef>
            </a:pPr>
            <a:r>
              <a:rPr lang="en-US" sz="2000">
                <a:solidFill>
                  <a:srgbClr val="FFFFFF"/>
                </a:solidFill>
                <a:latin typeface="Montserrat Classic Bold"/>
              </a:rPr>
              <a:t>Bo plot Bedrooms and Floors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1244" y="6747869"/>
            <a:ext cx="5505900" cy="322345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85290" y="811855"/>
            <a:ext cx="637672" cy="610334"/>
          </a:xfrm>
          <a:prstGeom prst="rect">
            <a:avLst/>
          </a:prstGeom>
        </p:spPr>
      </p:pic>
      <p:sp>
        <p:nvSpPr>
          <p:cNvPr name="TextBox 4" id="4"/>
          <p:cNvSpPr txBox="true"/>
          <p:nvPr/>
        </p:nvSpPr>
        <p:spPr>
          <a:xfrm rot="0">
            <a:off x="1185290" y="2066275"/>
            <a:ext cx="8885191" cy="1068312"/>
          </a:xfrm>
          <a:prstGeom prst="rect">
            <a:avLst/>
          </a:prstGeom>
        </p:spPr>
        <p:txBody>
          <a:bodyPr anchor="t" rtlCol="false" tIns="0" lIns="0" bIns="0" rIns="0">
            <a:spAutoFit/>
          </a:bodyPr>
          <a:lstStyle/>
          <a:p>
            <a:pPr algn="ctr">
              <a:lnSpc>
                <a:spcPts val="8423"/>
              </a:lnSpc>
            </a:pPr>
            <a:r>
              <a:rPr lang="en-US" sz="6904">
                <a:solidFill>
                  <a:srgbClr val="FFDE59"/>
                </a:solidFill>
                <a:latin typeface="Anton"/>
              </a:rPr>
              <a:t>HASIL DAN PEMBAHASAN</a:t>
            </a:r>
          </a:p>
        </p:txBody>
      </p:sp>
      <p:sp>
        <p:nvSpPr>
          <p:cNvPr name="AutoShape 5" id="5"/>
          <p:cNvSpPr/>
          <p:nvPr/>
        </p:nvSpPr>
        <p:spPr>
          <a:xfrm rot="0">
            <a:off x="1504126" y="3115537"/>
            <a:ext cx="9253218" cy="0"/>
          </a:xfrm>
          <a:prstGeom prst="line">
            <a:avLst/>
          </a:prstGeom>
          <a:ln cap="flat" w="38100">
            <a:solidFill>
              <a:srgbClr val="FFFFFF"/>
            </a:solidFill>
            <a:prstDash val="solid"/>
            <a:headEnd type="none" len="sm" w="sm"/>
            <a:tailEnd type="none" len="sm" w="sm"/>
          </a:ln>
        </p:spPr>
      </p:sp>
      <p:pic>
        <p:nvPicPr>
          <p:cNvPr name="Picture 6" id="6"/>
          <p:cNvPicPr>
            <a:picLocks noChangeAspect="true"/>
          </p:cNvPicPr>
          <p:nvPr/>
        </p:nvPicPr>
        <p:blipFill>
          <a:blip r:embed="rId6"/>
          <a:srcRect l="0" t="0" r="0" b="0"/>
          <a:stretch>
            <a:fillRect/>
          </a:stretch>
        </p:blipFill>
        <p:spPr>
          <a:xfrm flipH="false" flipV="false" rot="0">
            <a:off x="1504126" y="3604832"/>
            <a:ext cx="7726715" cy="2969442"/>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1504126" y="7038707"/>
            <a:ext cx="7726715" cy="2932616"/>
          </a:xfrm>
          <a:prstGeom prst="rect">
            <a:avLst/>
          </a:prstGeom>
        </p:spPr>
      </p:pic>
      <p:sp>
        <p:nvSpPr>
          <p:cNvPr name="TextBox 8" id="8"/>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09</a:t>
            </a:r>
          </a:p>
        </p:txBody>
      </p:sp>
      <p:sp>
        <p:nvSpPr>
          <p:cNvPr name="TextBox 9" id="9"/>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
        <p:nvSpPr>
          <p:cNvPr name="TextBox 10" id="10"/>
          <p:cNvSpPr txBox="true"/>
          <p:nvPr/>
        </p:nvSpPr>
        <p:spPr>
          <a:xfrm rot="0">
            <a:off x="9761148" y="4854603"/>
            <a:ext cx="3751362" cy="422275"/>
          </a:xfrm>
          <a:prstGeom prst="rect">
            <a:avLst/>
          </a:prstGeom>
        </p:spPr>
        <p:txBody>
          <a:bodyPr anchor="t" rtlCol="false" tIns="0" lIns="0" bIns="0" rIns="0">
            <a:spAutoFit/>
          </a:bodyPr>
          <a:lstStyle/>
          <a:p>
            <a:pPr algn="ctr">
              <a:lnSpc>
                <a:spcPts val="3499"/>
              </a:lnSpc>
              <a:spcBef>
                <a:spcPct val="0"/>
              </a:spcBef>
            </a:pPr>
            <a:r>
              <a:rPr lang="en-US" sz="2499">
                <a:solidFill>
                  <a:srgbClr val="FFFFFF"/>
                </a:solidFill>
                <a:latin typeface="Montserrat Classic Bold"/>
              </a:rPr>
              <a:t> Box plot antar variabel</a:t>
            </a:r>
          </a:p>
        </p:txBody>
      </p:sp>
      <p:sp>
        <p:nvSpPr>
          <p:cNvPr name="TextBox 11" id="11"/>
          <p:cNvSpPr txBox="true"/>
          <p:nvPr/>
        </p:nvSpPr>
        <p:spPr>
          <a:xfrm rot="0">
            <a:off x="9605772" y="8311971"/>
            <a:ext cx="4062115" cy="422275"/>
          </a:xfrm>
          <a:prstGeom prst="rect">
            <a:avLst/>
          </a:prstGeom>
        </p:spPr>
        <p:txBody>
          <a:bodyPr anchor="t" rtlCol="false" tIns="0" lIns="0" bIns="0" rIns="0">
            <a:spAutoFit/>
          </a:bodyPr>
          <a:lstStyle/>
          <a:p>
            <a:pPr algn="ctr">
              <a:lnSpc>
                <a:spcPts val="3499"/>
              </a:lnSpc>
              <a:spcBef>
                <a:spcPct val="0"/>
              </a:spcBef>
            </a:pPr>
            <a:r>
              <a:rPr lang="en-US" sz="2499">
                <a:solidFill>
                  <a:srgbClr val="FFFFFF"/>
                </a:solidFill>
                <a:latin typeface="Montserrat Classic Bold"/>
              </a:rPr>
              <a:t> Box plot Grade dan Price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1244" y="6747869"/>
            <a:ext cx="5505900" cy="322345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85290" y="811855"/>
            <a:ext cx="637672" cy="610334"/>
          </a:xfrm>
          <a:prstGeom prst="rect">
            <a:avLst/>
          </a:prstGeom>
        </p:spPr>
      </p:pic>
      <p:sp>
        <p:nvSpPr>
          <p:cNvPr name="TextBox 4" id="4"/>
          <p:cNvSpPr txBox="true"/>
          <p:nvPr/>
        </p:nvSpPr>
        <p:spPr>
          <a:xfrm rot="0">
            <a:off x="1185290" y="2066275"/>
            <a:ext cx="8885191" cy="1068312"/>
          </a:xfrm>
          <a:prstGeom prst="rect">
            <a:avLst/>
          </a:prstGeom>
        </p:spPr>
        <p:txBody>
          <a:bodyPr anchor="t" rtlCol="false" tIns="0" lIns="0" bIns="0" rIns="0">
            <a:spAutoFit/>
          </a:bodyPr>
          <a:lstStyle/>
          <a:p>
            <a:pPr algn="ctr">
              <a:lnSpc>
                <a:spcPts val="8423"/>
              </a:lnSpc>
            </a:pPr>
            <a:r>
              <a:rPr lang="en-US" sz="6904">
                <a:solidFill>
                  <a:srgbClr val="FFDE59"/>
                </a:solidFill>
                <a:latin typeface="Anton"/>
              </a:rPr>
              <a:t>HASIL DAN PEMBAHASAN</a:t>
            </a:r>
          </a:p>
        </p:txBody>
      </p:sp>
      <p:sp>
        <p:nvSpPr>
          <p:cNvPr name="AutoShape 5" id="5"/>
          <p:cNvSpPr/>
          <p:nvPr/>
        </p:nvSpPr>
        <p:spPr>
          <a:xfrm rot="0">
            <a:off x="1504126" y="3115537"/>
            <a:ext cx="9253218" cy="0"/>
          </a:xfrm>
          <a:prstGeom prst="line">
            <a:avLst/>
          </a:prstGeom>
          <a:ln cap="flat" w="38100">
            <a:solidFill>
              <a:srgbClr val="FFFFFF"/>
            </a:solidFill>
            <a:prstDash val="solid"/>
            <a:headEnd type="none" len="sm" w="sm"/>
            <a:tailEnd type="none" len="sm" w="sm"/>
          </a:ln>
        </p:spPr>
      </p:sp>
      <p:pic>
        <p:nvPicPr>
          <p:cNvPr name="Picture 6" id="6"/>
          <p:cNvPicPr>
            <a:picLocks noChangeAspect="true"/>
          </p:cNvPicPr>
          <p:nvPr/>
        </p:nvPicPr>
        <p:blipFill>
          <a:blip r:embed="rId6"/>
          <a:srcRect l="0" t="0" r="0" b="0"/>
          <a:stretch>
            <a:fillRect/>
          </a:stretch>
        </p:blipFill>
        <p:spPr>
          <a:xfrm flipH="false" flipV="false" rot="0">
            <a:off x="1454469" y="3396436"/>
            <a:ext cx="7776372" cy="2965648"/>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1454469" y="6747869"/>
            <a:ext cx="7776372" cy="2850414"/>
          </a:xfrm>
          <a:prstGeom prst="rect">
            <a:avLst/>
          </a:prstGeom>
        </p:spPr>
      </p:pic>
      <p:sp>
        <p:nvSpPr>
          <p:cNvPr name="TextBox 8" id="8"/>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10</a:t>
            </a:r>
          </a:p>
        </p:txBody>
      </p:sp>
      <p:sp>
        <p:nvSpPr>
          <p:cNvPr name="TextBox 9" id="9"/>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
        <p:nvSpPr>
          <p:cNvPr name="TextBox 10" id="10"/>
          <p:cNvSpPr txBox="true"/>
          <p:nvPr/>
        </p:nvSpPr>
        <p:spPr>
          <a:xfrm rot="0">
            <a:off x="9605772" y="4831635"/>
            <a:ext cx="6188125" cy="422275"/>
          </a:xfrm>
          <a:prstGeom prst="rect">
            <a:avLst/>
          </a:prstGeom>
        </p:spPr>
        <p:txBody>
          <a:bodyPr anchor="t" rtlCol="false" tIns="0" lIns="0" bIns="0" rIns="0">
            <a:spAutoFit/>
          </a:bodyPr>
          <a:lstStyle/>
          <a:p>
            <a:pPr algn="ctr">
              <a:lnSpc>
                <a:spcPts val="3499"/>
              </a:lnSpc>
              <a:spcBef>
                <a:spcPct val="0"/>
              </a:spcBef>
            </a:pPr>
            <a:r>
              <a:rPr lang="en-US" sz="2499">
                <a:solidFill>
                  <a:srgbClr val="FFFFFF"/>
                </a:solidFill>
                <a:latin typeface="Montserrat Classic Bold"/>
              </a:rPr>
              <a:t>Box plot Price dengan Year dan Month</a:t>
            </a:r>
          </a:p>
        </p:txBody>
      </p:sp>
      <p:sp>
        <p:nvSpPr>
          <p:cNvPr name="TextBox 11" id="11"/>
          <p:cNvSpPr txBox="true"/>
          <p:nvPr/>
        </p:nvSpPr>
        <p:spPr>
          <a:xfrm rot="0">
            <a:off x="9605772" y="7750801"/>
            <a:ext cx="3301157" cy="422275"/>
          </a:xfrm>
          <a:prstGeom prst="rect">
            <a:avLst/>
          </a:prstGeom>
        </p:spPr>
        <p:txBody>
          <a:bodyPr anchor="t" rtlCol="false" tIns="0" lIns="0" bIns="0" rIns="0">
            <a:spAutoFit/>
          </a:bodyPr>
          <a:lstStyle/>
          <a:p>
            <a:pPr algn="ctr">
              <a:lnSpc>
                <a:spcPts val="3499"/>
              </a:lnSpc>
              <a:spcBef>
                <a:spcPct val="0"/>
              </a:spcBef>
            </a:pPr>
            <a:r>
              <a:rPr lang="en-US" sz="2499">
                <a:solidFill>
                  <a:srgbClr val="FFFFFF"/>
                </a:solidFill>
                <a:latin typeface="Montserrat Classic Bold"/>
              </a:rPr>
              <a:t>Plot Price per Month</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1244" y="6747869"/>
            <a:ext cx="5505900" cy="322345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85290" y="811855"/>
            <a:ext cx="637672" cy="610334"/>
          </a:xfrm>
          <a:prstGeom prst="rect">
            <a:avLst/>
          </a:prstGeom>
        </p:spPr>
      </p:pic>
      <p:sp>
        <p:nvSpPr>
          <p:cNvPr name="TextBox 4" id="4"/>
          <p:cNvSpPr txBox="true"/>
          <p:nvPr/>
        </p:nvSpPr>
        <p:spPr>
          <a:xfrm rot="0">
            <a:off x="1185290" y="2066275"/>
            <a:ext cx="8885191" cy="1068312"/>
          </a:xfrm>
          <a:prstGeom prst="rect">
            <a:avLst/>
          </a:prstGeom>
        </p:spPr>
        <p:txBody>
          <a:bodyPr anchor="t" rtlCol="false" tIns="0" lIns="0" bIns="0" rIns="0">
            <a:spAutoFit/>
          </a:bodyPr>
          <a:lstStyle/>
          <a:p>
            <a:pPr algn="ctr">
              <a:lnSpc>
                <a:spcPts val="8423"/>
              </a:lnSpc>
            </a:pPr>
            <a:r>
              <a:rPr lang="en-US" sz="6904">
                <a:solidFill>
                  <a:srgbClr val="FFDE59"/>
                </a:solidFill>
                <a:latin typeface="Anton"/>
              </a:rPr>
              <a:t>HASIL DAN PEMBAHASAN</a:t>
            </a:r>
          </a:p>
        </p:txBody>
      </p:sp>
      <p:sp>
        <p:nvSpPr>
          <p:cNvPr name="AutoShape 5" id="5"/>
          <p:cNvSpPr/>
          <p:nvPr/>
        </p:nvSpPr>
        <p:spPr>
          <a:xfrm rot="0">
            <a:off x="1504126" y="3115537"/>
            <a:ext cx="9253218" cy="0"/>
          </a:xfrm>
          <a:prstGeom prst="line">
            <a:avLst/>
          </a:prstGeom>
          <a:ln cap="flat" w="38100">
            <a:solidFill>
              <a:srgbClr val="FFFFFF"/>
            </a:solidFill>
            <a:prstDash val="solid"/>
            <a:headEnd type="none" len="sm" w="sm"/>
            <a:tailEnd type="none" len="sm" w="sm"/>
          </a:ln>
        </p:spPr>
      </p:sp>
      <p:pic>
        <p:nvPicPr>
          <p:cNvPr name="Picture 6" id="6"/>
          <p:cNvPicPr>
            <a:picLocks noChangeAspect="true"/>
          </p:cNvPicPr>
          <p:nvPr/>
        </p:nvPicPr>
        <p:blipFill>
          <a:blip r:embed="rId6"/>
          <a:srcRect l="0" t="0" r="0" b="0"/>
          <a:stretch>
            <a:fillRect/>
          </a:stretch>
        </p:blipFill>
        <p:spPr>
          <a:xfrm flipH="false" flipV="false" rot="0">
            <a:off x="1454469" y="3531011"/>
            <a:ext cx="7776372" cy="2988484"/>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1454469" y="6747869"/>
            <a:ext cx="7776372" cy="2996748"/>
          </a:xfrm>
          <a:prstGeom prst="rect">
            <a:avLst/>
          </a:prstGeom>
        </p:spPr>
      </p:pic>
      <p:sp>
        <p:nvSpPr>
          <p:cNvPr name="TextBox 8" id="8"/>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11</a:t>
            </a:r>
          </a:p>
        </p:txBody>
      </p:sp>
      <p:sp>
        <p:nvSpPr>
          <p:cNvPr name="TextBox 9" id="9"/>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
        <p:nvSpPr>
          <p:cNvPr name="TextBox 10" id="10"/>
          <p:cNvSpPr txBox="true"/>
          <p:nvPr/>
        </p:nvSpPr>
        <p:spPr>
          <a:xfrm rot="0">
            <a:off x="9605772" y="4602978"/>
            <a:ext cx="3848398" cy="422275"/>
          </a:xfrm>
          <a:prstGeom prst="rect">
            <a:avLst/>
          </a:prstGeom>
        </p:spPr>
        <p:txBody>
          <a:bodyPr anchor="t" rtlCol="false" tIns="0" lIns="0" bIns="0" rIns="0">
            <a:spAutoFit/>
          </a:bodyPr>
          <a:lstStyle/>
          <a:p>
            <a:pPr algn="ctr">
              <a:lnSpc>
                <a:spcPts val="3499"/>
              </a:lnSpc>
              <a:spcBef>
                <a:spcPct val="0"/>
              </a:spcBef>
            </a:pPr>
            <a:r>
              <a:rPr lang="en-US" sz="2499">
                <a:solidFill>
                  <a:srgbClr val="FFFFFF"/>
                </a:solidFill>
                <a:latin typeface="Montserrat Classic Bold"/>
              </a:rPr>
              <a:t>Training Loss per Epoch</a:t>
            </a:r>
          </a:p>
        </p:txBody>
      </p:sp>
      <p:sp>
        <p:nvSpPr>
          <p:cNvPr name="TextBox 11" id="11"/>
          <p:cNvSpPr txBox="true"/>
          <p:nvPr/>
        </p:nvSpPr>
        <p:spPr>
          <a:xfrm rot="0">
            <a:off x="9605772" y="7823968"/>
            <a:ext cx="2396282" cy="422275"/>
          </a:xfrm>
          <a:prstGeom prst="rect">
            <a:avLst/>
          </a:prstGeom>
        </p:spPr>
        <p:txBody>
          <a:bodyPr anchor="t" rtlCol="false" tIns="0" lIns="0" bIns="0" rIns="0">
            <a:spAutoFit/>
          </a:bodyPr>
          <a:lstStyle/>
          <a:p>
            <a:pPr algn="ctr">
              <a:lnSpc>
                <a:spcPts val="3499"/>
              </a:lnSpc>
              <a:spcBef>
                <a:spcPct val="0"/>
              </a:spcBef>
            </a:pPr>
            <a:r>
              <a:rPr lang="en-US" sz="2499">
                <a:solidFill>
                  <a:srgbClr val="FFFFFF"/>
                </a:solidFill>
                <a:latin typeface="Montserrat Classic Bold"/>
              </a:rPr>
              <a:t>Model Prediksi</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1244" y="6747869"/>
            <a:ext cx="5505900" cy="3223454"/>
          </a:xfrm>
          <a:prstGeom prst="rect">
            <a:avLst/>
          </a:prstGeom>
        </p:spPr>
      </p:pic>
      <p:sp>
        <p:nvSpPr>
          <p:cNvPr name="TextBox 3" id="3"/>
          <p:cNvSpPr txBox="true"/>
          <p:nvPr/>
        </p:nvSpPr>
        <p:spPr>
          <a:xfrm rot="0">
            <a:off x="1504126" y="3763237"/>
            <a:ext cx="15555520" cy="5902537"/>
          </a:xfrm>
          <a:prstGeom prst="rect">
            <a:avLst/>
          </a:prstGeom>
        </p:spPr>
        <p:txBody>
          <a:bodyPr anchor="t" rtlCol="false" tIns="0" lIns="0" bIns="0" rIns="0">
            <a:spAutoFit/>
          </a:bodyPr>
          <a:lstStyle/>
          <a:p>
            <a:pPr algn="just">
              <a:lnSpc>
                <a:spcPts val="3313"/>
              </a:lnSpc>
            </a:pPr>
          </a:p>
          <a:p>
            <a:pPr algn="just">
              <a:lnSpc>
                <a:spcPts val="3453"/>
              </a:lnSpc>
            </a:pPr>
            <a:r>
              <a:rPr lang="en-US" sz="2466">
                <a:solidFill>
                  <a:srgbClr val="FFFFFF"/>
                </a:solidFill>
                <a:latin typeface="Montserrat"/>
              </a:rPr>
              <a:t>Penelitian ini dilakukan dikembangkan untuk Berdasarkan penelitian yang dilakukan menggunakan metode ANN dapat ditarik kesimpulan dari sebagai berikut :</a:t>
            </a:r>
          </a:p>
          <a:p>
            <a:pPr algn="just">
              <a:lnSpc>
                <a:spcPts val="3313"/>
              </a:lnSpc>
            </a:pPr>
          </a:p>
          <a:p>
            <a:pPr algn="just" marL="510961" indent="-255480" lvl="1">
              <a:lnSpc>
                <a:spcPts val="3313"/>
              </a:lnSpc>
              <a:buFont typeface="Arial"/>
              <a:buChar char="•"/>
            </a:pPr>
            <a:r>
              <a:rPr lang="en-US" sz="2366">
                <a:solidFill>
                  <a:srgbClr val="FFFFFF"/>
                </a:solidFill>
                <a:latin typeface="Montserrat"/>
              </a:rPr>
              <a:t>Penerapan metode </a:t>
            </a:r>
            <a:r>
              <a:rPr lang="en-US" sz="2366">
                <a:solidFill>
                  <a:srgbClr val="FFFFFF"/>
                </a:solidFill>
                <a:latin typeface="Montserrat Italics"/>
              </a:rPr>
              <a:t>ANN </a:t>
            </a:r>
            <a:r>
              <a:rPr lang="en-US" sz="2366">
                <a:solidFill>
                  <a:srgbClr val="FFFFFF"/>
                </a:solidFill>
                <a:latin typeface="Montserrat"/>
              </a:rPr>
              <a:t>untuk Model dibuat dengan memperhitungkan semua variabel yang ada seperti single layer, multi layer, dan recurrent network. Model ANN dapat membantu perencanaan membuat keputusan berdasarkan keputusan awal pada proses perancangan.</a:t>
            </a:r>
          </a:p>
          <a:p>
            <a:pPr algn="just" marL="510961" indent="-255480" lvl="1">
              <a:lnSpc>
                <a:spcPts val="3313"/>
              </a:lnSpc>
              <a:buFont typeface="Arial"/>
              <a:buChar char="•"/>
            </a:pPr>
            <a:r>
              <a:rPr lang="en-US" sz="2366">
                <a:solidFill>
                  <a:srgbClr val="FFFFFF"/>
                </a:solidFill>
                <a:latin typeface="Montserrat"/>
              </a:rPr>
              <a:t>Hasil kumpulan data yang diberikan split data menggunakan rasio sebesar 70% sebagai data training dan 30% sebagai data testing dengan kumpulan kekuatan 128, maka semakin kecil ukuran batch, semakin lama waktu yang dibutuhkan. </a:t>
            </a:r>
          </a:p>
          <a:p>
            <a:pPr algn="just" marL="510961" indent="-255480" lvl="1">
              <a:lnSpc>
                <a:spcPts val="3313"/>
              </a:lnSpc>
              <a:buFont typeface="Arial"/>
              <a:buChar char="•"/>
            </a:pPr>
            <a:r>
              <a:rPr lang="en-US" sz="2366">
                <a:solidFill>
                  <a:srgbClr val="FFFFFF"/>
                </a:solidFill>
                <a:latin typeface="Montserrat"/>
              </a:rPr>
              <a:t>Hasil yang diperoleh dengan akurasi klasifikasi mencapai 35,2%. Artinya penelitian ini berhasil namun masih banyak hal yang harus dikembangkan dan kurang cocok untuk diterapkan dalam metode ini karena dilihat dari tingkat keakurasiannya yang cukup rendah.</a:t>
            </a:r>
          </a:p>
          <a:p>
            <a:pPr algn="just">
              <a:lnSpc>
                <a:spcPts val="3313"/>
              </a:lnSpc>
              <a:spcBef>
                <a:spcPct val="0"/>
              </a:spcBef>
            </a:pPr>
          </a:p>
        </p:txBody>
      </p:sp>
      <p:sp>
        <p:nvSpPr>
          <p:cNvPr name="TextBox 4" id="4"/>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12</a:t>
            </a:r>
          </a:p>
        </p:txBody>
      </p:sp>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85290" y="811855"/>
            <a:ext cx="637672" cy="610334"/>
          </a:xfrm>
          <a:prstGeom prst="rect">
            <a:avLst/>
          </a:prstGeom>
        </p:spPr>
      </p:pic>
      <p:sp>
        <p:nvSpPr>
          <p:cNvPr name="TextBox 6" id="6"/>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
        <p:nvSpPr>
          <p:cNvPr name="TextBox 7" id="7"/>
          <p:cNvSpPr txBox="true"/>
          <p:nvPr/>
        </p:nvSpPr>
        <p:spPr>
          <a:xfrm rot="0">
            <a:off x="-771244" y="2066275"/>
            <a:ext cx="8885191" cy="1068312"/>
          </a:xfrm>
          <a:prstGeom prst="rect">
            <a:avLst/>
          </a:prstGeom>
        </p:spPr>
        <p:txBody>
          <a:bodyPr anchor="t" rtlCol="false" tIns="0" lIns="0" bIns="0" rIns="0">
            <a:spAutoFit/>
          </a:bodyPr>
          <a:lstStyle/>
          <a:p>
            <a:pPr algn="ctr">
              <a:lnSpc>
                <a:spcPts val="8423"/>
              </a:lnSpc>
            </a:pPr>
            <a:r>
              <a:rPr lang="en-US" sz="6904">
                <a:solidFill>
                  <a:srgbClr val="FFDE59"/>
                </a:solidFill>
                <a:latin typeface="Anton"/>
              </a:rPr>
              <a:t>KESIMPULAN</a:t>
            </a:r>
          </a:p>
        </p:txBody>
      </p:sp>
      <p:sp>
        <p:nvSpPr>
          <p:cNvPr name="AutoShape 8" id="8"/>
          <p:cNvSpPr/>
          <p:nvPr/>
        </p:nvSpPr>
        <p:spPr>
          <a:xfrm rot="0">
            <a:off x="1504126" y="3115537"/>
            <a:ext cx="9253218"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a:off x="0" y="0"/>
            <a:ext cx="18288000" cy="10287000"/>
          </a:xfrm>
          <a:prstGeom prst="rect">
            <a:avLst/>
          </a:prstGeom>
        </p:spPr>
      </p:pic>
      <p:pic>
        <p:nvPicPr>
          <p:cNvPr name="Picture 3" id="3"/>
          <p:cNvPicPr>
            <a:picLocks noChangeAspect="true"/>
          </p:cNvPicPr>
          <p:nvPr/>
        </p:nvPicPr>
        <p:blipFill>
          <a:blip r:embed="rId3">
            <a:alphaModFix amt="31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771244" y="6747869"/>
            <a:ext cx="5505900" cy="3223454"/>
          </a:xfrm>
          <a:prstGeom prst="rect">
            <a:avLst/>
          </a:prstGeom>
        </p:spPr>
      </p:pic>
      <p:sp>
        <p:nvSpPr>
          <p:cNvPr name="TextBox 4" id="4"/>
          <p:cNvSpPr txBox="true"/>
          <p:nvPr/>
        </p:nvSpPr>
        <p:spPr>
          <a:xfrm rot="0">
            <a:off x="3850257" y="3902072"/>
            <a:ext cx="10587486" cy="2235206"/>
          </a:xfrm>
          <a:prstGeom prst="rect">
            <a:avLst/>
          </a:prstGeom>
        </p:spPr>
        <p:txBody>
          <a:bodyPr anchor="t" rtlCol="false" tIns="0" lIns="0" bIns="0" rIns="0">
            <a:spAutoFit/>
          </a:bodyPr>
          <a:lstStyle/>
          <a:p>
            <a:pPr algn="ctr">
              <a:lnSpc>
                <a:spcPts val="18291"/>
              </a:lnSpc>
              <a:spcBef>
                <a:spcPct val="0"/>
              </a:spcBef>
            </a:pPr>
            <a:r>
              <a:rPr lang="en-US" sz="13065">
                <a:solidFill>
                  <a:srgbClr val="FFFFFF"/>
                </a:solidFill>
                <a:latin typeface="Anton"/>
              </a:rPr>
              <a:t>THANK YOU</a:t>
            </a:r>
          </a:p>
        </p:txBody>
      </p:sp>
      <p:sp>
        <p:nvSpPr>
          <p:cNvPr name="TextBox 5" id="5"/>
          <p:cNvSpPr txBox="true"/>
          <p:nvPr/>
        </p:nvSpPr>
        <p:spPr>
          <a:xfrm rot="0">
            <a:off x="15872632" y="712296"/>
            <a:ext cx="1575059" cy="416389"/>
          </a:xfrm>
          <a:prstGeom prst="rect">
            <a:avLst/>
          </a:prstGeom>
        </p:spPr>
        <p:txBody>
          <a:bodyPr anchor="t" rtlCol="false" tIns="0" lIns="0" bIns="0" rIns="0">
            <a:spAutoFit/>
          </a:bodyPr>
          <a:lstStyle/>
          <a:p>
            <a:pPr algn="r">
              <a:lnSpc>
                <a:spcPts val="3433"/>
              </a:lnSpc>
            </a:pPr>
            <a:r>
              <a:rPr lang="en-US" sz="2452">
                <a:solidFill>
                  <a:srgbClr val="FFFFFF"/>
                </a:solidFill>
                <a:latin typeface="Montserrat"/>
              </a:rPr>
              <a:t>Page 13</a:t>
            </a:r>
          </a:p>
        </p:txBody>
      </p:sp>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185290" y="811855"/>
            <a:ext cx="637672" cy="610334"/>
          </a:xfrm>
          <a:prstGeom prst="rect">
            <a:avLst/>
          </a:prstGeom>
        </p:spPr>
      </p:pic>
      <p:sp>
        <p:nvSpPr>
          <p:cNvPr name="TextBox 7" id="7"/>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1335990" y="0"/>
            <a:ext cx="6952010" cy="10287000"/>
            <a:chOff x="0" y="0"/>
            <a:chExt cx="9269346" cy="13716000"/>
          </a:xfrm>
        </p:grpSpPr>
        <p:pic>
          <p:nvPicPr>
            <p:cNvPr name="Picture 3" id="3"/>
            <p:cNvPicPr>
              <a:picLocks noChangeAspect="true"/>
            </p:cNvPicPr>
            <p:nvPr/>
          </p:nvPicPr>
          <p:blipFill>
            <a:blip r:embed="rId2"/>
            <a:srcRect l="35447" t="0" r="19442" b="0"/>
            <a:stretch>
              <a:fillRect/>
            </a:stretch>
          </p:blipFill>
          <p:spPr>
            <a:xfrm>
              <a:off x="0" y="0"/>
              <a:ext cx="9269346" cy="13716000"/>
            </a:xfrm>
            <a:prstGeom prst="rect">
              <a:avLst/>
            </a:prstGeom>
          </p:spPr>
        </p:pic>
      </p:grpSp>
      <p:pic>
        <p:nvPicPr>
          <p:cNvPr name="Picture 4" id="4"/>
          <p:cNvPicPr>
            <a:picLocks noChangeAspect="true"/>
          </p:cNvPicPr>
          <p:nvPr/>
        </p:nvPicPr>
        <p:blipFill>
          <a:blip r:embed="rId3">
            <a:alphaModFix amt="6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771244" y="6747869"/>
            <a:ext cx="5505900" cy="3223454"/>
          </a:xfrm>
          <a:prstGeom prst="rect">
            <a:avLst/>
          </a:prstGeom>
        </p:spPr>
      </p:pic>
      <p:sp>
        <p:nvSpPr>
          <p:cNvPr name="AutoShape 5" id="5"/>
          <p:cNvSpPr/>
          <p:nvPr/>
        </p:nvSpPr>
        <p:spPr>
          <a:xfrm rot="0">
            <a:off x="1691367" y="4218657"/>
            <a:ext cx="6492240" cy="0"/>
          </a:xfrm>
          <a:prstGeom prst="line">
            <a:avLst/>
          </a:prstGeom>
          <a:ln cap="flat" w="38100">
            <a:solidFill>
              <a:srgbClr val="FFFFFF"/>
            </a:solidFill>
            <a:prstDash val="solid"/>
            <a:headEnd type="none" len="sm" w="sm"/>
            <a:tailEnd type="none" len="sm" w="sm"/>
          </a:ln>
        </p:spPr>
      </p:sp>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185290" y="811855"/>
            <a:ext cx="637672" cy="610334"/>
          </a:xfrm>
          <a:prstGeom prst="rect">
            <a:avLst/>
          </a:prstGeom>
        </p:spPr>
      </p:pic>
      <p:sp>
        <p:nvSpPr>
          <p:cNvPr name="TextBox 7" id="7"/>
          <p:cNvSpPr txBox="true"/>
          <p:nvPr/>
        </p:nvSpPr>
        <p:spPr>
          <a:xfrm rot="0">
            <a:off x="1819457" y="2198106"/>
            <a:ext cx="6846450" cy="959575"/>
          </a:xfrm>
          <a:prstGeom prst="rect">
            <a:avLst/>
          </a:prstGeom>
        </p:spPr>
        <p:txBody>
          <a:bodyPr anchor="t" rtlCol="false" tIns="0" lIns="0" bIns="0" rIns="0">
            <a:spAutoFit/>
          </a:bodyPr>
          <a:lstStyle/>
          <a:p>
            <a:pPr>
              <a:lnSpc>
                <a:spcPts val="7646"/>
              </a:lnSpc>
            </a:pPr>
            <a:r>
              <a:rPr lang="en-US" sz="6267">
                <a:solidFill>
                  <a:srgbClr val="FFDE59"/>
                </a:solidFill>
                <a:latin typeface="Anton"/>
              </a:rPr>
              <a:t>ANGGOTA</a:t>
            </a:r>
          </a:p>
        </p:txBody>
      </p:sp>
      <p:sp>
        <p:nvSpPr>
          <p:cNvPr name="TextBox 8" id="8"/>
          <p:cNvSpPr txBox="true"/>
          <p:nvPr/>
        </p:nvSpPr>
        <p:spPr>
          <a:xfrm rot="0">
            <a:off x="1819457" y="3205382"/>
            <a:ext cx="6846450" cy="959575"/>
          </a:xfrm>
          <a:prstGeom prst="rect">
            <a:avLst/>
          </a:prstGeom>
        </p:spPr>
        <p:txBody>
          <a:bodyPr anchor="t" rtlCol="false" tIns="0" lIns="0" bIns="0" rIns="0">
            <a:spAutoFit/>
          </a:bodyPr>
          <a:lstStyle/>
          <a:p>
            <a:pPr>
              <a:lnSpc>
                <a:spcPts val="7646"/>
              </a:lnSpc>
            </a:pPr>
            <a:r>
              <a:rPr lang="en-US" sz="6267">
                <a:solidFill>
                  <a:srgbClr val="FFFFFF"/>
                </a:solidFill>
                <a:latin typeface="Anton"/>
              </a:rPr>
              <a:t>KELOMPOK 5</a:t>
            </a:r>
          </a:p>
        </p:txBody>
      </p:sp>
      <p:sp>
        <p:nvSpPr>
          <p:cNvPr name="TextBox 9" id="9"/>
          <p:cNvSpPr txBox="true"/>
          <p:nvPr/>
        </p:nvSpPr>
        <p:spPr>
          <a:xfrm rot="0">
            <a:off x="1691367" y="4207485"/>
            <a:ext cx="9047154" cy="4990709"/>
          </a:xfrm>
          <a:prstGeom prst="rect">
            <a:avLst/>
          </a:prstGeom>
        </p:spPr>
        <p:txBody>
          <a:bodyPr anchor="t" rtlCol="false" tIns="0" lIns="0" bIns="0" rIns="0">
            <a:spAutoFit/>
          </a:bodyPr>
          <a:lstStyle/>
          <a:p>
            <a:pPr>
              <a:lnSpc>
                <a:spcPts val="6749"/>
              </a:lnSpc>
            </a:pPr>
            <a:r>
              <a:rPr lang="en-US" sz="2999">
                <a:solidFill>
                  <a:srgbClr val="FFFFFF"/>
                </a:solidFill>
                <a:latin typeface="Montserrat Classic"/>
              </a:rPr>
              <a:t>1. Bintang Annisa Maharani             120450002</a:t>
            </a:r>
          </a:p>
          <a:p>
            <a:pPr>
              <a:lnSpc>
                <a:spcPts val="6749"/>
              </a:lnSpc>
            </a:pPr>
            <a:r>
              <a:rPr lang="en-US" sz="2999">
                <a:solidFill>
                  <a:srgbClr val="FFFFFF"/>
                </a:solidFill>
                <a:latin typeface="Montserrat Classic"/>
              </a:rPr>
              <a:t>2. Arfyani Deiastuti                             120450006</a:t>
            </a:r>
          </a:p>
          <a:p>
            <a:pPr>
              <a:lnSpc>
                <a:spcPts val="6749"/>
              </a:lnSpc>
            </a:pPr>
            <a:r>
              <a:rPr lang="en-US" sz="2999">
                <a:solidFill>
                  <a:srgbClr val="FFFFFF"/>
                </a:solidFill>
                <a:latin typeface="Montserrat Classic"/>
              </a:rPr>
              <a:t>3. Cania Gisella Br Tarigan                120450072</a:t>
            </a:r>
          </a:p>
          <a:p>
            <a:pPr>
              <a:lnSpc>
                <a:spcPts val="6749"/>
              </a:lnSpc>
            </a:pPr>
            <a:r>
              <a:rPr lang="en-US" sz="2999">
                <a:solidFill>
                  <a:srgbClr val="FFFFFF"/>
                </a:solidFill>
                <a:latin typeface="Montserrat Classic"/>
              </a:rPr>
              <a:t>4. Angga Pramana Putra Wibowo 120450084</a:t>
            </a:r>
          </a:p>
          <a:p>
            <a:pPr>
              <a:lnSpc>
                <a:spcPts val="6749"/>
              </a:lnSpc>
            </a:pPr>
            <a:r>
              <a:rPr lang="en-US" sz="2999">
                <a:solidFill>
                  <a:srgbClr val="FFFFFF"/>
                </a:solidFill>
                <a:latin typeface="Montserrat Classic"/>
              </a:rPr>
              <a:t>5. Very Andreas                                    120450110</a:t>
            </a:r>
          </a:p>
          <a:p>
            <a:pPr>
              <a:lnSpc>
                <a:spcPts val="6749"/>
              </a:lnSpc>
            </a:pPr>
          </a:p>
        </p:txBody>
      </p:sp>
      <p:sp>
        <p:nvSpPr>
          <p:cNvPr name="TextBox 10" id="10"/>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01</a:t>
            </a:r>
          </a:p>
        </p:txBody>
      </p:sp>
      <p:sp>
        <p:nvSpPr>
          <p:cNvPr name="TextBox 11" id="11"/>
          <p:cNvSpPr txBox="true"/>
          <p:nvPr/>
        </p:nvSpPr>
        <p:spPr>
          <a:xfrm rot="0">
            <a:off x="2007881" y="903330"/>
            <a:ext cx="2660973" cy="379665"/>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1244" y="6747869"/>
            <a:ext cx="5505900" cy="3223454"/>
          </a:xfrm>
          <a:prstGeom prst="rect">
            <a:avLst/>
          </a:prstGeom>
        </p:spPr>
      </p:pic>
      <p:grpSp>
        <p:nvGrpSpPr>
          <p:cNvPr name="Group 3" id="3"/>
          <p:cNvGrpSpPr/>
          <p:nvPr/>
        </p:nvGrpSpPr>
        <p:grpSpPr>
          <a:xfrm rot="0">
            <a:off x="10880008" y="3339374"/>
            <a:ext cx="2396176" cy="2447727"/>
            <a:chOff x="0" y="0"/>
            <a:chExt cx="3194901" cy="3263636"/>
          </a:xfrm>
        </p:grpSpPr>
        <p:pic>
          <p:nvPicPr>
            <p:cNvPr name="Picture 4" id="4"/>
            <p:cNvPicPr>
              <a:picLocks noChangeAspect="true"/>
            </p:cNvPicPr>
            <p:nvPr/>
          </p:nvPicPr>
          <p:blipFill>
            <a:blip r:embed="rId4"/>
            <a:srcRect l="17389" t="0" r="17389" b="0"/>
            <a:stretch>
              <a:fillRect/>
            </a:stretch>
          </p:blipFill>
          <p:spPr>
            <a:xfrm>
              <a:off x="0" y="0"/>
              <a:ext cx="3194901" cy="3263636"/>
            </a:xfrm>
            <a:prstGeom prst="rect">
              <a:avLst/>
            </a:prstGeom>
          </p:spPr>
        </p:pic>
      </p:grpSp>
      <p:grpSp>
        <p:nvGrpSpPr>
          <p:cNvPr name="Group 5" id="5"/>
          <p:cNvGrpSpPr/>
          <p:nvPr/>
        </p:nvGrpSpPr>
        <p:grpSpPr>
          <a:xfrm rot="0">
            <a:off x="10868214" y="5964467"/>
            <a:ext cx="2396176" cy="2447727"/>
            <a:chOff x="0" y="0"/>
            <a:chExt cx="3194901" cy="3263636"/>
          </a:xfrm>
        </p:grpSpPr>
        <p:pic>
          <p:nvPicPr>
            <p:cNvPr name="Picture 6" id="6"/>
            <p:cNvPicPr>
              <a:picLocks noChangeAspect="true"/>
            </p:cNvPicPr>
            <p:nvPr/>
          </p:nvPicPr>
          <p:blipFill>
            <a:blip r:embed="rId5"/>
            <a:srcRect l="17368" t="0" r="17368" b="0"/>
            <a:stretch>
              <a:fillRect/>
            </a:stretch>
          </p:blipFill>
          <p:spPr>
            <a:xfrm>
              <a:off x="0" y="0"/>
              <a:ext cx="3194901" cy="3263636"/>
            </a:xfrm>
            <a:prstGeom prst="rect">
              <a:avLst/>
            </a:prstGeom>
          </p:spPr>
        </p:pic>
      </p:grpSp>
      <p:grpSp>
        <p:nvGrpSpPr>
          <p:cNvPr name="Group 7" id="7"/>
          <p:cNvGrpSpPr/>
          <p:nvPr/>
        </p:nvGrpSpPr>
        <p:grpSpPr>
          <a:xfrm rot="0">
            <a:off x="13578828" y="3339374"/>
            <a:ext cx="2396176" cy="2447727"/>
            <a:chOff x="0" y="0"/>
            <a:chExt cx="3194901" cy="3263636"/>
          </a:xfrm>
        </p:grpSpPr>
        <p:pic>
          <p:nvPicPr>
            <p:cNvPr name="Picture 8" id="8"/>
            <p:cNvPicPr>
              <a:picLocks noChangeAspect="true"/>
            </p:cNvPicPr>
            <p:nvPr/>
          </p:nvPicPr>
          <p:blipFill>
            <a:blip r:embed="rId6"/>
            <a:srcRect l="17572" t="0" r="17572" b="0"/>
            <a:stretch>
              <a:fillRect/>
            </a:stretch>
          </p:blipFill>
          <p:spPr>
            <a:xfrm>
              <a:off x="0" y="0"/>
              <a:ext cx="3194901" cy="3263636"/>
            </a:xfrm>
            <a:prstGeom prst="rect">
              <a:avLst/>
            </a:prstGeom>
          </p:spPr>
        </p:pic>
      </p:grpSp>
      <p:grpSp>
        <p:nvGrpSpPr>
          <p:cNvPr name="Group 9" id="9"/>
          <p:cNvGrpSpPr/>
          <p:nvPr/>
        </p:nvGrpSpPr>
        <p:grpSpPr>
          <a:xfrm rot="0">
            <a:off x="13578828" y="5990057"/>
            <a:ext cx="2396176" cy="2439519"/>
            <a:chOff x="0" y="0"/>
            <a:chExt cx="3194901" cy="3252692"/>
          </a:xfrm>
        </p:grpSpPr>
        <p:pic>
          <p:nvPicPr>
            <p:cNvPr name="Picture 10" id="10"/>
            <p:cNvPicPr>
              <a:picLocks noChangeAspect="true"/>
            </p:cNvPicPr>
            <p:nvPr/>
          </p:nvPicPr>
          <p:blipFill>
            <a:blip r:embed="rId7"/>
            <a:srcRect l="17279" t="0" r="17279" b="0"/>
            <a:stretch>
              <a:fillRect/>
            </a:stretch>
          </p:blipFill>
          <p:spPr>
            <a:xfrm>
              <a:off x="0" y="0"/>
              <a:ext cx="3194901" cy="3252692"/>
            </a:xfrm>
            <a:prstGeom prst="rect">
              <a:avLst/>
            </a:prstGeom>
          </p:spPr>
        </p:pic>
      </p:grpSp>
      <p:sp>
        <p:nvSpPr>
          <p:cNvPr name="TextBox 11" id="11"/>
          <p:cNvSpPr txBox="true"/>
          <p:nvPr/>
        </p:nvSpPr>
        <p:spPr>
          <a:xfrm rot="0">
            <a:off x="1255258" y="4317707"/>
            <a:ext cx="3580763" cy="596900"/>
          </a:xfrm>
          <a:prstGeom prst="rect">
            <a:avLst/>
          </a:prstGeom>
        </p:spPr>
        <p:txBody>
          <a:bodyPr anchor="t" rtlCol="false" tIns="0" lIns="0" bIns="0" rIns="0">
            <a:spAutoFit/>
          </a:bodyPr>
          <a:lstStyle/>
          <a:p>
            <a:pPr>
              <a:lnSpc>
                <a:spcPts val="4899"/>
              </a:lnSpc>
              <a:spcBef>
                <a:spcPct val="0"/>
              </a:spcBef>
            </a:pPr>
            <a:r>
              <a:rPr lang="en-US" sz="3499">
                <a:solidFill>
                  <a:srgbClr val="FFFFFF"/>
                </a:solidFill>
                <a:latin typeface="Montserrat"/>
              </a:rPr>
              <a:t>Pendahuluan</a:t>
            </a:r>
          </a:p>
        </p:txBody>
      </p:sp>
      <p:sp>
        <p:nvSpPr>
          <p:cNvPr name="TextBox 12" id="12"/>
          <p:cNvSpPr txBox="true"/>
          <p:nvPr/>
        </p:nvSpPr>
        <p:spPr>
          <a:xfrm rot="0">
            <a:off x="1255258" y="3480120"/>
            <a:ext cx="3274626" cy="699679"/>
          </a:xfrm>
          <a:prstGeom prst="rect">
            <a:avLst/>
          </a:prstGeom>
        </p:spPr>
        <p:txBody>
          <a:bodyPr anchor="t" rtlCol="false" tIns="0" lIns="0" bIns="0" rIns="0">
            <a:spAutoFit/>
          </a:bodyPr>
          <a:lstStyle/>
          <a:p>
            <a:pPr>
              <a:lnSpc>
                <a:spcPts val="5410"/>
              </a:lnSpc>
              <a:spcBef>
                <a:spcPct val="0"/>
              </a:spcBef>
            </a:pPr>
            <a:r>
              <a:rPr lang="en-US" sz="3864">
                <a:solidFill>
                  <a:srgbClr val="FFDE59"/>
                </a:solidFill>
                <a:latin typeface="Poppins Bold"/>
              </a:rPr>
              <a:t>01</a:t>
            </a:r>
          </a:p>
        </p:txBody>
      </p:sp>
      <p:sp>
        <p:nvSpPr>
          <p:cNvPr name="TextBox 13" id="13"/>
          <p:cNvSpPr txBox="true"/>
          <p:nvPr/>
        </p:nvSpPr>
        <p:spPr>
          <a:xfrm rot="0">
            <a:off x="5593850" y="4317707"/>
            <a:ext cx="3550150" cy="596900"/>
          </a:xfrm>
          <a:prstGeom prst="rect">
            <a:avLst/>
          </a:prstGeom>
        </p:spPr>
        <p:txBody>
          <a:bodyPr anchor="t" rtlCol="false" tIns="0" lIns="0" bIns="0" rIns="0">
            <a:spAutoFit/>
          </a:bodyPr>
          <a:lstStyle/>
          <a:p>
            <a:pPr>
              <a:lnSpc>
                <a:spcPts val="4899"/>
              </a:lnSpc>
              <a:spcBef>
                <a:spcPct val="0"/>
              </a:spcBef>
            </a:pPr>
            <a:r>
              <a:rPr lang="en-US" sz="3499">
                <a:solidFill>
                  <a:srgbClr val="FFFFFF"/>
                </a:solidFill>
                <a:latin typeface="Montserrat"/>
              </a:rPr>
              <a:t>Metode</a:t>
            </a:r>
          </a:p>
        </p:txBody>
      </p:sp>
      <p:sp>
        <p:nvSpPr>
          <p:cNvPr name="TextBox 14" id="14"/>
          <p:cNvSpPr txBox="true"/>
          <p:nvPr/>
        </p:nvSpPr>
        <p:spPr>
          <a:xfrm rot="0">
            <a:off x="5593850" y="3480120"/>
            <a:ext cx="3274626" cy="699679"/>
          </a:xfrm>
          <a:prstGeom prst="rect">
            <a:avLst/>
          </a:prstGeom>
        </p:spPr>
        <p:txBody>
          <a:bodyPr anchor="t" rtlCol="false" tIns="0" lIns="0" bIns="0" rIns="0">
            <a:spAutoFit/>
          </a:bodyPr>
          <a:lstStyle/>
          <a:p>
            <a:pPr>
              <a:lnSpc>
                <a:spcPts val="5410"/>
              </a:lnSpc>
              <a:spcBef>
                <a:spcPct val="0"/>
              </a:spcBef>
            </a:pPr>
            <a:r>
              <a:rPr lang="en-US" sz="3864">
                <a:solidFill>
                  <a:srgbClr val="FFDE59"/>
                </a:solidFill>
                <a:latin typeface="Poppins Bold"/>
              </a:rPr>
              <a:t>02</a:t>
            </a:r>
          </a:p>
        </p:txBody>
      </p:sp>
      <p:sp>
        <p:nvSpPr>
          <p:cNvPr name="TextBox 15" id="15"/>
          <p:cNvSpPr txBox="true"/>
          <p:nvPr/>
        </p:nvSpPr>
        <p:spPr>
          <a:xfrm rot="0">
            <a:off x="1255258" y="6883185"/>
            <a:ext cx="3580763" cy="1216025"/>
          </a:xfrm>
          <a:prstGeom prst="rect">
            <a:avLst/>
          </a:prstGeom>
        </p:spPr>
        <p:txBody>
          <a:bodyPr anchor="t" rtlCol="false" tIns="0" lIns="0" bIns="0" rIns="0">
            <a:spAutoFit/>
          </a:bodyPr>
          <a:lstStyle/>
          <a:p>
            <a:pPr>
              <a:lnSpc>
                <a:spcPts val="4899"/>
              </a:lnSpc>
              <a:spcBef>
                <a:spcPct val="0"/>
              </a:spcBef>
            </a:pPr>
            <a:r>
              <a:rPr lang="en-US" sz="3499">
                <a:solidFill>
                  <a:srgbClr val="FFFFFF"/>
                </a:solidFill>
                <a:latin typeface="Montserrat"/>
              </a:rPr>
              <a:t>Hasil dan Pembahasan</a:t>
            </a:r>
          </a:p>
        </p:txBody>
      </p:sp>
      <p:sp>
        <p:nvSpPr>
          <p:cNvPr name="TextBox 16" id="16"/>
          <p:cNvSpPr txBox="true"/>
          <p:nvPr/>
        </p:nvSpPr>
        <p:spPr>
          <a:xfrm rot="0">
            <a:off x="1255258" y="6045598"/>
            <a:ext cx="3274626" cy="699679"/>
          </a:xfrm>
          <a:prstGeom prst="rect">
            <a:avLst/>
          </a:prstGeom>
        </p:spPr>
        <p:txBody>
          <a:bodyPr anchor="t" rtlCol="false" tIns="0" lIns="0" bIns="0" rIns="0">
            <a:spAutoFit/>
          </a:bodyPr>
          <a:lstStyle/>
          <a:p>
            <a:pPr>
              <a:lnSpc>
                <a:spcPts val="5410"/>
              </a:lnSpc>
              <a:spcBef>
                <a:spcPct val="0"/>
              </a:spcBef>
            </a:pPr>
            <a:r>
              <a:rPr lang="en-US" sz="3864">
                <a:solidFill>
                  <a:srgbClr val="FFDE59"/>
                </a:solidFill>
                <a:latin typeface="Poppins Bold"/>
              </a:rPr>
              <a:t>03</a:t>
            </a:r>
          </a:p>
        </p:txBody>
      </p:sp>
      <p:sp>
        <p:nvSpPr>
          <p:cNvPr name="TextBox 17" id="17"/>
          <p:cNvSpPr txBox="true"/>
          <p:nvPr/>
        </p:nvSpPr>
        <p:spPr>
          <a:xfrm rot="0">
            <a:off x="5593850" y="6873660"/>
            <a:ext cx="3550150" cy="606425"/>
          </a:xfrm>
          <a:prstGeom prst="rect">
            <a:avLst/>
          </a:prstGeom>
        </p:spPr>
        <p:txBody>
          <a:bodyPr anchor="t" rtlCol="false" tIns="0" lIns="0" bIns="0" rIns="0">
            <a:spAutoFit/>
          </a:bodyPr>
          <a:lstStyle/>
          <a:p>
            <a:pPr>
              <a:lnSpc>
                <a:spcPts val="4900"/>
              </a:lnSpc>
              <a:spcBef>
                <a:spcPct val="0"/>
              </a:spcBef>
            </a:pPr>
            <a:r>
              <a:rPr lang="en-US" sz="3500">
                <a:solidFill>
                  <a:srgbClr val="FFFFFF"/>
                </a:solidFill>
                <a:latin typeface="Montserrat"/>
              </a:rPr>
              <a:t>Kesimpulan</a:t>
            </a:r>
          </a:p>
        </p:txBody>
      </p:sp>
      <p:sp>
        <p:nvSpPr>
          <p:cNvPr name="TextBox 18" id="18"/>
          <p:cNvSpPr txBox="true"/>
          <p:nvPr/>
        </p:nvSpPr>
        <p:spPr>
          <a:xfrm rot="0">
            <a:off x="5593850" y="6045598"/>
            <a:ext cx="3274626" cy="699679"/>
          </a:xfrm>
          <a:prstGeom prst="rect">
            <a:avLst/>
          </a:prstGeom>
        </p:spPr>
        <p:txBody>
          <a:bodyPr anchor="t" rtlCol="false" tIns="0" lIns="0" bIns="0" rIns="0">
            <a:spAutoFit/>
          </a:bodyPr>
          <a:lstStyle/>
          <a:p>
            <a:pPr>
              <a:lnSpc>
                <a:spcPts val="5410"/>
              </a:lnSpc>
              <a:spcBef>
                <a:spcPct val="0"/>
              </a:spcBef>
            </a:pPr>
            <a:r>
              <a:rPr lang="en-US" sz="3864">
                <a:solidFill>
                  <a:srgbClr val="FFDE59"/>
                </a:solidFill>
                <a:latin typeface="Poppins Bold"/>
              </a:rPr>
              <a:t>04</a:t>
            </a:r>
          </a:p>
        </p:txBody>
      </p:sp>
      <p:sp>
        <p:nvSpPr>
          <p:cNvPr name="TextBox 19" id="19"/>
          <p:cNvSpPr txBox="true"/>
          <p:nvPr/>
        </p:nvSpPr>
        <p:spPr>
          <a:xfrm rot="0">
            <a:off x="1255258" y="2195883"/>
            <a:ext cx="7468235" cy="1068312"/>
          </a:xfrm>
          <a:prstGeom prst="rect">
            <a:avLst/>
          </a:prstGeom>
        </p:spPr>
        <p:txBody>
          <a:bodyPr anchor="t" rtlCol="false" tIns="0" lIns="0" bIns="0" rIns="0">
            <a:spAutoFit/>
          </a:bodyPr>
          <a:lstStyle/>
          <a:p>
            <a:pPr>
              <a:lnSpc>
                <a:spcPts val="8423"/>
              </a:lnSpc>
            </a:pPr>
            <a:r>
              <a:rPr lang="en-US" sz="6904">
                <a:solidFill>
                  <a:srgbClr val="FFDE59"/>
                </a:solidFill>
                <a:latin typeface="Anton"/>
              </a:rPr>
              <a:t>LIST TABLE OF CONTENT</a:t>
            </a:r>
          </a:p>
        </p:txBody>
      </p:sp>
      <p:sp>
        <p:nvSpPr>
          <p:cNvPr name="TextBox 20" id="20"/>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02</a:t>
            </a:r>
          </a:p>
        </p:txBody>
      </p:sp>
      <p:sp>
        <p:nvSpPr>
          <p:cNvPr name="AutoShape 21" id="21"/>
          <p:cNvSpPr/>
          <p:nvPr/>
        </p:nvSpPr>
        <p:spPr>
          <a:xfrm rot="0">
            <a:off x="1255258" y="3242513"/>
            <a:ext cx="7188973" cy="0"/>
          </a:xfrm>
          <a:prstGeom prst="line">
            <a:avLst/>
          </a:prstGeom>
          <a:ln cap="flat" w="38100">
            <a:solidFill>
              <a:srgbClr val="FFFFFF"/>
            </a:solidFill>
            <a:prstDash val="solid"/>
            <a:headEnd type="none" len="sm" w="sm"/>
            <a:tailEnd type="none" len="sm" w="sm"/>
          </a:ln>
        </p:spPr>
      </p:sp>
      <p:pic>
        <p:nvPicPr>
          <p:cNvPr name="Picture 22" id="22"/>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85290" y="811855"/>
            <a:ext cx="637672" cy="610334"/>
          </a:xfrm>
          <a:prstGeom prst="rect">
            <a:avLst/>
          </a:prstGeom>
        </p:spPr>
      </p:pic>
      <p:sp>
        <p:nvSpPr>
          <p:cNvPr name="TextBox 23" id="23"/>
          <p:cNvSpPr txBox="true"/>
          <p:nvPr/>
        </p:nvSpPr>
        <p:spPr>
          <a:xfrm rot="0">
            <a:off x="2007881" y="903330"/>
            <a:ext cx="2660973" cy="379653"/>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SALFORD &amp; CO.</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185290" y="811855"/>
            <a:ext cx="637672" cy="610334"/>
          </a:xfrm>
          <a:prstGeom prst="rect">
            <a:avLst/>
          </a:prstGeom>
        </p:spPr>
      </p:pic>
      <p:grpSp>
        <p:nvGrpSpPr>
          <p:cNvPr name="Group 3" id="3"/>
          <p:cNvGrpSpPr/>
          <p:nvPr/>
        </p:nvGrpSpPr>
        <p:grpSpPr>
          <a:xfrm rot="0">
            <a:off x="17461777" y="7605853"/>
            <a:ext cx="1652447" cy="1652447"/>
            <a:chOff x="0" y="0"/>
            <a:chExt cx="6350000" cy="6350000"/>
          </a:xfrm>
        </p:grpSpPr>
        <p:sp>
          <p:nvSpPr>
            <p:cNvPr name="Freeform 4" id="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221A80"/>
            </a:solidFill>
          </p:spPr>
        </p:sp>
      </p:grpSp>
      <p:grpSp>
        <p:nvGrpSpPr>
          <p:cNvPr name="Group 5" id="5"/>
          <p:cNvGrpSpPr/>
          <p:nvPr/>
        </p:nvGrpSpPr>
        <p:grpSpPr>
          <a:xfrm rot="0">
            <a:off x="1504126" y="5542577"/>
            <a:ext cx="7261758" cy="7261758"/>
            <a:chOff x="0" y="0"/>
            <a:chExt cx="6350000" cy="6350000"/>
          </a:xfrm>
        </p:grpSpPr>
        <p:sp>
          <p:nvSpPr>
            <p:cNvPr name="Freeform 6" id="6"/>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221A80"/>
            </a:solidFill>
          </p:spPr>
        </p:sp>
      </p:grpSp>
      <p:sp>
        <p:nvSpPr>
          <p:cNvPr name="AutoShape 7" id="7"/>
          <p:cNvSpPr/>
          <p:nvPr/>
        </p:nvSpPr>
        <p:spPr>
          <a:xfrm rot="0">
            <a:off x="9834817" y="3051617"/>
            <a:ext cx="6492240" cy="0"/>
          </a:xfrm>
          <a:prstGeom prst="line">
            <a:avLst/>
          </a:prstGeom>
          <a:ln cap="flat" w="38100">
            <a:solidFill>
              <a:srgbClr val="FFFFFF"/>
            </a:solidFill>
            <a:prstDash val="solid"/>
            <a:headEnd type="none" len="sm" w="sm"/>
            <a:tailEnd type="none" len="sm" w="sm"/>
          </a:ln>
        </p:spPr>
      </p:sp>
      <p:pic>
        <p:nvPicPr>
          <p:cNvPr name="Picture 8" id="8"/>
          <p:cNvPicPr>
            <a:picLocks noChangeAspect="true"/>
          </p:cNvPicPr>
          <p:nvPr/>
        </p:nvPicPr>
        <p:blipFill>
          <a:blip r:embed="rId4"/>
          <a:srcRect l="0" t="0" r="0" b="0"/>
          <a:stretch>
            <a:fillRect/>
          </a:stretch>
        </p:blipFill>
        <p:spPr>
          <a:xfrm flipH="false" flipV="false" rot="0">
            <a:off x="1504126" y="5143500"/>
            <a:ext cx="8866691" cy="5058651"/>
          </a:xfrm>
          <a:prstGeom prst="rect">
            <a:avLst/>
          </a:prstGeom>
        </p:spPr>
      </p:pic>
      <p:sp>
        <p:nvSpPr>
          <p:cNvPr name="TextBox 9" id="9"/>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
        <p:nvSpPr>
          <p:cNvPr name="TextBox 10" id="10"/>
          <p:cNvSpPr txBox="true"/>
          <p:nvPr/>
        </p:nvSpPr>
        <p:spPr>
          <a:xfrm rot="0">
            <a:off x="9834817" y="1910168"/>
            <a:ext cx="7030591" cy="984209"/>
          </a:xfrm>
          <a:prstGeom prst="rect">
            <a:avLst/>
          </a:prstGeom>
        </p:spPr>
        <p:txBody>
          <a:bodyPr anchor="t" rtlCol="false" tIns="0" lIns="0" bIns="0" rIns="0">
            <a:spAutoFit/>
          </a:bodyPr>
          <a:lstStyle/>
          <a:p>
            <a:pPr>
              <a:lnSpc>
                <a:spcPts val="7852"/>
              </a:lnSpc>
            </a:pPr>
            <a:r>
              <a:rPr lang="en-US" sz="6436">
                <a:solidFill>
                  <a:srgbClr val="FFFFFF"/>
                </a:solidFill>
                <a:latin typeface="Anton"/>
              </a:rPr>
              <a:t>QUOTES TODAY</a:t>
            </a:r>
          </a:p>
        </p:txBody>
      </p:sp>
      <p:sp>
        <p:nvSpPr>
          <p:cNvPr name="TextBox 11" id="11"/>
          <p:cNvSpPr txBox="true"/>
          <p:nvPr/>
        </p:nvSpPr>
        <p:spPr>
          <a:xfrm rot="0">
            <a:off x="9912955" y="4201454"/>
            <a:ext cx="7346345" cy="2653671"/>
          </a:xfrm>
          <a:prstGeom prst="rect">
            <a:avLst/>
          </a:prstGeom>
        </p:spPr>
        <p:txBody>
          <a:bodyPr anchor="t" rtlCol="false" tIns="0" lIns="0" bIns="0" rIns="0">
            <a:spAutoFit/>
          </a:bodyPr>
          <a:lstStyle/>
          <a:p>
            <a:pPr>
              <a:lnSpc>
                <a:spcPts val="5279"/>
              </a:lnSpc>
            </a:pPr>
            <a:r>
              <a:rPr lang="en-US" sz="4124">
                <a:solidFill>
                  <a:srgbClr val="FFFFFF"/>
                </a:solidFill>
                <a:latin typeface="Montserrat Bold Italics"/>
              </a:rPr>
              <a:t>"Dalam Kehidupan Nyata,lu rugi sejuta untung 2 juta,u still untung."</a:t>
            </a:r>
          </a:p>
        </p:txBody>
      </p:sp>
      <p:sp>
        <p:nvSpPr>
          <p:cNvPr name="TextBox 12" id="12"/>
          <p:cNvSpPr txBox="true"/>
          <p:nvPr/>
        </p:nvSpPr>
        <p:spPr>
          <a:xfrm rot="0">
            <a:off x="9912955" y="7258932"/>
            <a:ext cx="3471081" cy="465243"/>
          </a:xfrm>
          <a:prstGeom prst="rect">
            <a:avLst/>
          </a:prstGeom>
        </p:spPr>
        <p:txBody>
          <a:bodyPr anchor="t" rtlCol="false" tIns="0" lIns="0" bIns="0" rIns="0">
            <a:spAutoFit/>
          </a:bodyPr>
          <a:lstStyle/>
          <a:p>
            <a:pPr>
              <a:lnSpc>
                <a:spcPts val="3756"/>
              </a:lnSpc>
              <a:spcBef>
                <a:spcPct val="0"/>
              </a:spcBef>
            </a:pPr>
            <a:r>
              <a:rPr lang="en-US" sz="2683">
                <a:solidFill>
                  <a:srgbClr val="FFDE59"/>
                </a:solidFill>
                <a:latin typeface="Montserrat Classic Bold"/>
              </a:rPr>
              <a:t>- Justin Lakhsana</a:t>
            </a:r>
          </a:p>
        </p:txBody>
      </p:sp>
      <p:sp>
        <p:nvSpPr>
          <p:cNvPr name="TextBox 13" id="13"/>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766572" y="7938032"/>
            <a:ext cx="1652447" cy="1652447"/>
            <a:chOff x="0" y="0"/>
            <a:chExt cx="6350000" cy="6350000"/>
          </a:xfrm>
        </p:grpSpPr>
        <p:sp>
          <p:nvSpPr>
            <p:cNvPr name="Freeform 3" id="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E59"/>
            </a:solidFill>
          </p:spPr>
        </p:sp>
      </p:grpSp>
      <p:pic>
        <p:nvPicPr>
          <p:cNvPr name="Picture 4" id="4"/>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010081" y="315677"/>
            <a:ext cx="2898297" cy="2774040"/>
          </a:xfrm>
          <a:prstGeom prst="rect">
            <a:avLst/>
          </a:prstGeom>
        </p:spPr>
      </p:pic>
      <p:pic>
        <p:nvPicPr>
          <p:cNvPr name="Picture 5" id="5"/>
          <p:cNvPicPr>
            <a:picLocks noChangeAspect="true"/>
          </p:cNvPicPr>
          <p:nvPr/>
        </p:nvPicPr>
        <p:blipFill>
          <a:blip r:embed="rId4">
            <a:alphaModFix amt="6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771244" y="6747869"/>
            <a:ext cx="5505900" cy="3223454"/>
          </a:xfrm>
          <a:prstGeom prst="rect">
            <a:avLst/>
          </a:prstGeom>
        </p:spPr>
      </p:pic>
      <p:grpSp>
        <p:nvGrpSpPr>
          <p:cNvPr name="Group 6" id="6"/>
          <p:cNvGrpSpPr/>
          <p:nvPr/>
        </p:nvGrpSpPr>
        <p:grpSpPr>
          <a:xfrm rot="0">
            <a:off x="10472361" y="2075433"/>
            <a:ext cx="7026846" cy="6607808"/>
            <a:chOff x="0" y="0"/>
            <a:chExt cx="9369128" cy="8810410"/>
          </a:xfrm>
        </p:grpSpPr>
        <p:pic>
          <p:nvPicPr>
            <p:cNvPr name="Picture 7" id="7"/>
            <p:cNvPicPr>
              <a:picLocks noChangeAspect="true"/>
            </p:cNvPicPr>
            <p:nvPr/>
          </p:nvPicPr>
          <p:blipFill>
            <a:blip r:embed="rId6"/>
            <a:srcRect l="0" t="2981" r="0" b="2981"/>
            <a:stretch>
              <a:fillRect/>
            </a:stretch>
          </p:blipFill>
          <p:spPr>
            <a:xfrm>
              <a:off x="0" y="0"/>
              <a:ext cx="9369128" cy="8810410"/>
            </a:xfrm>
            <a:prstGeom prst="rect">
              <a:avLst/>
            </a:prstGeom>
          </p:spPr>
        </p:pic>
      </p:grpSp>
      <p:sp>
        <p:nvSpPr>
          <p:cNvPr name="AutoShape 8" id="8"/>
          <p:cNvSpPr/>
          <p:nvPr/>
        </p:nvSpPr>
        <p:spPr>
          <a:xfrm rot="0">
            <a:off x="1185290" y="3089717"/>
            <a:ext cx="8168269" cy="0"/>
          </a:xfrm>
          <a:prstGeom prst="line">
            <a:avLst/>
          </a:prstGeom>
          <a:ln cap="flat" w="38100">
            <a:solidFill>
              <a:srgbClr val="FFFFFF"/>
            </a:solidFill>
            <a:prstDash val="solid"/>
            <a:headEnd type="none" len="sm" w="sm"/>
            <a:tailEnd type="none" len="sm" w="sm"/>
          </a:ln>
        </p:spPr>
      </p:sp>
      <p:pic>
        <p:nvPicPr>
          <p:cNvPr name="Picture 9" id="9"/>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185290" y="811855"/>
            <a:ext cx="637672" cy="610334"/>
          </a:xfrm>
          <a:prstGeom prst="rect">
            <a:avLst/>
          </a:prstGeom>
        </p:spPr>
      </p:pic>
      <p:sp>
        <p:nvSpPr>
          <p:cNvPr name="TextBox 10" id="10"/>
          <p:cNvSpPr txBox="true"/>
          <p:nvPr/>
        </p:nvSpPr>
        <p:spPr>
          <a:xfrm rot="0">
            <a:off x="1366340" y="1954618"/>
            <a:ext cx="8217277" cy="1022816"/>
          </a:xfrm>
          <a:prstGeom prst="rect">
            <a:avLst/>
          </a:prstGeom>
        </p:spPr>
        <p:txBody>
          <a:bodyPr anchor="t" rtlCol="false" tIns="0" lIns="0" bIns="0" rIns="0">
            <a:spAutoFit/>
          </a:bodyPr>
          <a:lstStyle/>
          <a:p>
            <a:pPr>
              <a:lnSpc>
                <a:spcPts val="8154"/>
              </a:lnSpc>
            </a:pPr>
            <a:r>
              <a:rPr lang="en-US" sz="6684">
                <a:solidFill>
                  <a:srgbClr val="FFDE59"/>
                </a:solidFill>
                <a:latin typeface="Anton"/>
              </a:rPr>
              <a:t>LATAR BELAKANG</a:t>
            </a:r>
          </a:p>
        </p:txBody>
      </p:sp>
      <p:sp>
        <p:nvSpPr>
          <p:cNvPr name="TextBox 11" id="11"/>
          <p:cNvSpPr txBox="true"/>
          <p:nvPr/>
        </p:nvSpPr>
        <p:spPr>
          <a:xfrm rot="0">
            <a:off x="1366340" y="3437505"/>
            <a:ext cx="8306241" cy="4587240"/>
          </a:xfrm>
          <a:prstGeom prst="rect">
            <a:avLst/>
          </a:prstGeom>
        </p:spPr>
        <p:txBody>
          <a:bodyPr anchor="t" rtlCol="false" tIns="0" lIns="0" bIns="0" rIns="0">
            <a:spAutoFit/>
          </a:bodyPr>
          <a:lstStyle/>
          <a:p>
            <a:pPr algn="just" marL="518160" indent="-259080" lvl="1">
              <a:lnSpc>
                <a:spcPts val="3359"/>
              </a:lnSpc>
              <a:buFont typeface="Arial"/>
              <a:buChar char="•"/>
            </a:pPr>
            <a:r>
              <a:rPr lang="en-US" sz="2400">
                <a:solidFill>
                  <a:srgbClr val="FFFFFF"/>
                </a:solidFill>
                <a:latin typeface="Montserrat"/>
              </a:rPr>
              <a:t>Kebutuhan akan tempat tinggal saat ini terus meningkat. </a:t>
            </a:r>
          </a:p>
          <a:p>
            <a:pPr algn="just" marL="518160" indent="-259080" lvl="1">
              <a:lnSpc>
                <a:spcPts val="3359"/>
              </a:lnSpc>
              <a:buFont typeface="Arial"/>
              <a:buChar char="•"/>
            </a:pPr>
            <a:r>
              <a:rPr lang="en-US" sz="2400">
                <a:solidFill>
                  <a:srgbClr val="FFFFFF"/>
                </a:solidFill>
                <a:latin typeface="Montserrat"/>
              </a:rPr>
              <a:t>Rumah menjadi tempat berlindung dan tempat berkumpul bersama keluarga. </a:t>
            </a:r>
          </a:p>
          <a:p>
            <a:pPr algn="just">
              <a:lnSpc>
                <a:spcPts val="3359"/>
              </a:lnSpc>
            </a:pPr>
          </a:p>
          <a:p>
            <a:pPr algn="just" marL="518160" indent="-259080" lvl="1">
              <a:lnSpc>
                <a:spcPts val="3359"/>
              </a:lnSpc>
              <a:buFont typeface="Arial"/>
              <a:buChar char="•"/>
            </a:pPr>
            <a:r>
              <a:rPr lang="en-US" sz="2400">
                <a:solidFill>
                  <a:srgbClr val="FFFFFF"/>
                </a:solidFill>
                <a:latin typeface="Montserrat"/>
              </a:rPr>
              <a:t>Namun pada saat ini untuk membeli sebuah rumah memerlukan pertimbangan yang matang, karena biaya yang cukup banyak. </a:t>
            </a:r>
          </a:p>
          <a:p>
            <a:pPr algn="just" marL="518160" indent="-259080" lvl="1">
              <a:lnSpc>
                <a:spcPts val="3359"/>
              </a:lnSpc>
              <a:spcBef>
                <a:spcPct val="0"/>
              </a:spcBef>
              <a:buFont typeface="Arial"/>
              <a:buChar char="•"/>
            </a:pPr>
            <a:r>
              <a:rPr lang="en-US" sz="2400">
                <a:solidFill>
                  <a:srgbClr val="FFFFFF"/>
                </a:solidFill>
                <a:latin typeface="Montserrat"/>
              </a:rPr>
              <a:t>Sehingga dalam membeli rumah diperlukan sebuah metode yang membantu untuk memprediksi harga rumah. </a:t>
            </a:r>
          </a:p>
        </p:txBody>
      </p:sp>
      <p:sp>
        <p:nvSpPr>
          <p:cNvPr name="TextBox 12" id="12"/>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04</a:t>
            </a:r>
          </a:p>
        </p:txBody>
      </p:sp>
      <p:sp>
        <p:nvSpPr>
          <p:cNvPr name="TextBox 13" id="13"/>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2056099"/>
            <a:ext cx="8230901" cy="8230901"/>
            <a:chOff x="0" y="0"/>
            <a:chExt cx="3282950" cy="3282950"/>
          </a:xfrm>
        </p:grpSpPr>
        <p:sp>
          <p:nvSpPr>
            <p:cNvPr name="Freeform 3" id="3"/>
            <p:cNvSpPr/>
            <p:nvPr/>
          </p:nvSpPr>
          <p:spPr>
            <a:xfrm>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2"/>
              <a:stretch>
                <a:fillRect l="-1216" r="-1216" t="0" b="0"/>
              </a:stretch>
            </a:blipFill>
          </p:spPr>
        </p:sp>
      </p:grpSp>
      <p:sp>
        <p:nvSpPr>
          <p:cNvPr name="TextBox 4" id="4"/>
          <p:cNvSpPr txBox="true"/>
          <p:nvPr/>
        </p:nvSpPr>
        <p:spPr>
          <a:xfrm rot="0">
            <a:off x="8417632" y="1526269"/>
            <a:ext cx="7071251" cy="946367"/>
          </a:xfrm>
          <a:prstGeom prst="rect">
            <a:avLst/>
          </a:prstGeom>
        </p:spPr>
        <p:txBody>
          <a:bodyPr anchor="t" rtlCol="false" tIns="0" lIns="0" bIns="0" rIns="0">
            <a:spAutoFit/>
          </a:bodyPr>
          <a:lstStyle/>
          <a:p>
            <a:pPr>
              <a:lnSpc>
                <a:spcPts val="7520"/>
              </a:lnSpc>
            </a:pPr>
            <a:r>
              <a:rPr lang="en-US" sz="6164">
                <a:solidFill>
                  <a:srgbClr val="FFFFFF"/>
                </a:solidFill>
                <a:latin typeface="Anton"/>
              </a:rPr>
              <a:t>RUMUSAN MASALAH?</a:t>
            </a:r>
          </a:p>
        </p:txBody>
      </p:sp>
      <p:sp>
        <p:nvSpPr>
          <p:cNvPr name="AutoShape 5" id="5"/>
          <p:cNvSpPr/>
          <p:nvPr/>
        </p:nvSpPr>
        <p:spPr>
          <a:xfrm rot="0">
            <a:off x="8417632" y="2472636"/>
            <a:ext cx="7275490" cy="0"/>
          </a:xfrm>
          <a:prstGeom prst="line">
            <a:avLst/>
          </a:prstGeom>
          <a:ln cap="flat" w="38100">
            <a:solidFill>
              <a:srgbClr val="FFFFFF"/>
            </a:solidFill>
            <a:prstDash val="solid"/>
            <a:headEnd type="none" len="sm" w="sm"/>
            <a:tailEnd type="none" len="sm" w="sm"/>
          </a:ln>
        </p:spPr>
      </p:sp>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185290" y="811855"/>
            <a:ext cx="637672" cy="610334"/>
          </a:xfrm>
          <a:prstGeom prst="rect">
            <a:avLst/>
          </a:prstGeom>
        </p:spPr>
      </p:pic>
      <p:sp>
        <p:nvSpPr>
          <p:cNvPr name="TextBox 7" id="7"/>
          <p:cNvSpPr txBox="true"/>
          <p:nvPr/>
        </p:nvSpPr>
        <p:spPr>
          <a:xfrm rot="0">
            <a:off x="8417632" y="2681780"/>
            <a:ext cx="7089466" cy="3106187"/>
          </a:xfrm>
          <a:prstGeom prst="rect">
            <a:avLst/>
          </a:prstGeom>
        </p:spPr>
        <p:txBody>
          <a:bodyPr anchor="t" rtlCol="false" tIns="0" lIns="0" bIns="0" rIns="0">
            <a:spAutoFit/>
          </a:bodyPr>
          <a:lstStyle/>
          <a:p>
            <a:pPr algn="just" marL="476960" indent="-238480" lvl="1">
              <a:lnSpc>
                <a:spcPts val="3092"/>
              </a:lnSpc>
              <a:buFont typeface="Arial"/>
              <a:buChar char="•"/>
            </a:pPr>
            <a:r>
              <a:rPr lang="en-US" sz="2209">
                <a:solidFill>
                  <a:srgbClr val="FFFFFF"/>
                </a:solidFill>
                <a:latin typeface="Montserrat"/>
              </a:rPr>
              <a:t>Apakah model ANN dapat membantu dalam perancangan pembangunan untuk sistem struktural ?</a:t>
            </a:r>
          </a:p>
          <a:p>
            <a:pPr algn="just" marL="476960" indent="-238480" lvl="1">
              <a:lnSpc>
                <a:spcPts val="3092"/>
              </a:lnSpc>
              <a:buFont typeface="Arial"/>
              <a:buChar char="•"/>
            </a:pPr>
            <a:r>
              <a:rPr lang="en-US" sz="2209">
                <a:solidFill>
                  <a:srgbClr val="FFFFFF"/>
                </a:solidFill>
                <a:latin typeface="Montserrat"/>
              </a:rPr>
              <a:t>V</a:t>
            </a:r>
            <a:r>
              <a:rPr lang="en-US" sz="2209">
                <a:solidFill>
                  <a:srgbClr val="FFFFFF"/>
                </a:solidFill>
                <a:latin typeface="Montserrat"/>
              </a:rPr>
              <a:t>ariabel apa sajakah yang menjadi pertimbangan penting untuk memprediksi harga rumah ?</a:t>
            </a:r>
          </a:p>
          <a:p>
            <a:pPr algn="just" marL="476960" indent="-238480" lvl="1">
              <a:lnSpc>
                <a:spcPts val="3092"/>
              </a:lnSpc>
              <a:spcBef>
                <a:spcPct val="0"/>
              </a:spcBef>
              <a:buFont typeface="Arial"/>
              <a:buChar char="•"/>
            </a:pPr>
            <a:r>
              <a:rPr lang="en-US" sz="2209">
                <a:solidFill>
                  <a:srgbClr val="FFFFFF"/>
                </a:solidFill>
                <a:latin typeface="Montserrat"/>
              </a:rPr>
              <a:t>B</a:t>
            </a:r>
            <a:r>
              <a:rPr lang="en-US" sz="2209">
                <a:solidFill>
                  <a:srgbClr val="FFFFFF"/>
                </a:solidFill>
                <a:latin typeface="Montserrat"/>
              </a:rPr>
              <a:t>erapa hasil evaluasi yang diperoleh jika menggunakan model ANN ? </a:t>
            </a:r>
          </a:p>
        </p:txBody>
      </p:sp>
      <p:sp>
        <p:nvSpPr>
          <p:cNvPr name="TextBox 8" id="8"/>
          <p:cNvSpPr txBox="true"/>
          <p:nvPr/>
        </p:nvSpPr>
        <p:spPr>
          <a:xfrm rot="0">
            <a:off x="15693121" y="797733"/>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05</a:t>
            </a:r>
          </a:p>
        </p:txBody>
      </p:sp>
      <p:sp>
        <p:nvSpPr>
          <p:cNvPr name="TextBox 9" id="9"/>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
        <p:nvSpPr>
          <p:cNvPr name="TextBox 10" id="10"/>
          <p:cNvSpPr txBox="true"/>
          <p:nvPr/>
        </p:nvSpPr>
        <p:spPr>
          <a:xfrm rot="0">
            <a:off x="8621870" y="5959717"/>
            <a:ext cx="7071251" cy="993230"/>
          </a:xfrm>
          <a:prstGeom prst="rect">
            <a:avLst/>
          </a:prstGeom>
        </p:spPr>
        <p:txBody>
          <a:bodyPr anchor="t" rtlCol="false" tIns="0" lIns="0" bIns="0" rIns="0">
            <a:spAutoFit/>
          </a:bodyPr>
          <a:lstStyle/>
          <a:p>
            <a:pPr>
              <a:lnSpc>
                <a:spcPts val="7886"/>
              </a:lnSpc>
            </a:pPr>
            <a:r>
              <a:rPr lang="en-US" sz="6464">
                <a:solidFill>
                  <a:srgbClr val="FFFFFF"/>
                </a:solidFill>
                <a:latin typeface="Anton"/>
              </a:rPr>
              <a:t>TUJUAN?</a:t>
            </a:r>
          </a:p>
        </p:txBody>
      </p:sp>
      <p:sp>
        <p:nvSpPr>
          <p:cNvPr name="TextBox 11" id="11"/>
          <p:cNvSpPr txBox="true"/>
          <p:nvPr/>
        </p:nvSpPr>
        <p:spPr>
          <a:xfrm rot="0">
            <a:off x="8621870" y="7095822"/>
            <a:ext cx="8249364" cy="3496945"/>
          </a:xfrm>
          <a:prstGeom prst="rect">
            <a:avLst/>
          </a:prstGeom>
        </p:spPr>
        <p:txBody>
          <a:bodyPr anchor="t" rtlCol="false" tIns="0" lIns="0" bIns="0" rIns="0">
            <a:spAutoFit/>
          </a:bodyPr>
          <a:lstStyle/>
          <a:p>
            <a:pPr algn="just">
              <a:lnSpc>
                <a:spcPts val="3079"/>
              </a:lnSpc>
            </a:pPr>
            <a:r>
              <a:rPr lang="en-US" sz="2199">
                <a:solidFill>
                  <a:srgbClr val="FFFFFF"/>
                </a:solidFill>
                <a:latin typeface="Canva Sans"/>
              </a:rPr>
              <a:t> </a:t>
            </a:r>
            <a:r>
              <a:rPr lang="en-US" sz="2199">
                <a:solidFill>
                  <a:srgbClr val="FFFFFF"/>
                </a:solidFill>
                <a:latin typeface="Canva Sans"/>
              </a:rPr>
              <a:t>Tujuan dari penelitian ini adalah menganalisis dan memvisualisasikan kumpulan data untuk memprediksi harga rumah di masa mendatang, menjelaskan sebagian besar konsep yang digunakan berdasarkan fitur seperti sqft living, bathrooms, bedrooms, view, dan lainnya, dan membuat model ANN yang dapat memprediksi harga rumah di masa mendatang.</a:t>
            </a:r>
          </a:p>
          <a:p>
            <a:pPr algn="ctr">
              <a:lnSpc>
                <a:spcPts val="3079"/>
              </a:lnSpc>
            </a:pPr>
            <a:r>
              <a:rPr lang="en-US" sz="2199">
                <a:solidFill>
                  <a:srgbClr val="FFFFFF"/>
                </a:solidFill>
                <a:latin typeface="Canva Sans"/>
              </a:rPr>
              <a:t>  </a:t>
            </a:r>
          </a:p>
          <a:p>
            <a:pPr algn="ctr">
              <a:lnSpc>
                <a:spcPts val="3079"/>
              </a:lnSpc>
            </a:pPr>
          </a:p>
        </p:txBody>
      </p:sp>
      <p:sp>
        <p:nvSpPr>
          <p:cNvPr name="AutoShape 12" id="12"/>
          <p:cNvSpPr/>
          <p:nvPr/>
        </p:nvSpPr>
        <p:spPr>
          <a:xfrm rot="0">
            <a:off x="8715236" y="6914847"/>
            <a:ext cx="8155999"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1244" y="6747869"/>
            <a:ext cx="5505900" cy="3223454"/>
          </a:xfrm>
          <a:prstGeom prst="rect">
            <a:avLst/>
          </a:prstGeom>
        </p:spPr>
      </p:pic>
      <p:grpSp>
        <p:nvGrpSpPr>
          <p:cNvPr name="Group 3" id="3"/>
          <p:cNvGrpSpPr>
            <a:grpSpLocks noChangeAspect="true"/>
          </p:cNvGrpSpPr>
          <p:nvPr/>
        </p:nvGrpSpPr>
        <p:grpSpPr>
          <a:xfrm rot="0">
            <a:off x="1347747" y="2068833"/>
            <a:ext cx="7217661" cy="7189467"/>
            <a:chOff x="0" y="0"/>
            <a:chExt cx="6502400" cy="6477000"/>
          </a:xfrm>
        </p:grpSpPr>
        <p:sp>
          <p:nvSpPr>
            <p:cNvPr name="Freeform 4" id="4"/>
            <p:cNvSpPr/>
            <p:nvPr/>
          </p:nvSpPr>
          <p:spPr>
            <a:xfrm>
              <a:off x="-23042" y="119185"/>
              <a:ext cx="6542159" cy="6244242"/>
            </a:xfrm>
            <a:custGeom>
              <a:avLst/>
              <a:gdLst/>
              <a:ahLst/>
              <a:cxnLst/>
              <a:rect r="r" b="b" t="t" l="l"/>
              <a:pathLst>
                <a:path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4"/>
              <a:stretch>
                <a:fillRect l="-11607" r="-37816" t="0" b="0"/>
              </a:stretch>
            </a:blipFill>
          </p:spPr>
        </p:sp>
        <p:sp>
          <p:nvSpPr>
            <p:cNvPr name="Freeform 5" id="5"/>
            <p:cNvSpPr/>
            <p:nvPr/>
          </p:nvSpPr>
          <p:spPr>
            <a:xfrm>
              <a:off x="73038" y="66269"/>
              <a:ext cx="6350000" cy="6349987"/>
            </a:xfrm>
            <a:custGeom>
              <a:avLst/>
              <a:gdLst/>
              <a:ahLst/>
              <a:cxnLst/>
              <a:rect r="r" b="b" t="t" l="l"/>
              <a:pathLst>
                <a:path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FDE59"/>
            </a:solidFill>
          </p:spPr>
        </p:sp>
      </p:grpSp>
      <p:sp>
        <p:nvSpPr>
          <p:cNvPr name="TextBox 6" id="6"/>
          <p:cNvSpPr txBox="true"/>
          <p:nvPr/>
        </p:nvSpPr>
        <p:spPr>
          <a:xfrm rot="0">
            <a:off x="9778386" y="2140354"/>
            <a:ext cx="6937731" cy="946278"/>
          </a:xfrm>
          <a:prstGeom prst="rect">
            <a:avLst/>
          </a:prstGeom>
        </p:spPr>
        <p:txBody>
          <a:bodyPr anchor="t" rtlCol="false" tIns="0" lIns="0" bIns="0" rIns="0">
            <a:spAutoFit/>
          </a:bodyPr>
          <a:lstStyle/>
          <a:p>
            <a:pPr>
              <a:lnSpc>
                <a:spcPts val="7563"/>
              </a:lnSpc>
            </a:pPr>
            <a:r>
              <a:rPr lang="en-US" sz="6199">
                <a:solidFill>
                  <a:srgbClr val="FFDE59"/>
                </a:solidFill>
                <a:latin typeface="Anton"/>
              </a:rPr>
              <a:t>METODE</a:t>
            </a:r>
          </a:p>
        </p:txBody>
      </p:sp>
      <p:sp>
        <p:nvSpPr>
          <p:cNvPr name="TextBox 7" id="7"/>
          <p:cNvSpPr txBox="true"/>
          <p:nvPr/>
        </p:nvSpPr>
        <p:spPr>
          <a:xfrm rot="0">
            <a:off x="9778386" y="3513449"/>
            <a:ext cx="7720821" cy="5010786"/>
          </a:xfrm>
          <a:prstGeom prst="rect">
            <a:avLst/>
          </a:prstGeom>
        </p:spPr>
        <p:txBody>
          <a:bodyPr anchor="t" rtlCol="false" tIns="0" lIns="0" bIns="0" rIns="0">
            <a:spAutoFit/>
          </a:bodyPr>
          <a:lstStyle/>
          <a:p>
            <a:pPr marL="561334" indent="-280667" lvl="1">
              <a:lnSpc>
                <a:spcPts val="3639"/>
              </a:lnSpc>
              <a:buFont typeface="Arial"/>
              <a:buChar char="•"/>
            </a:pPr>
            <a:r>
              <a:rPr lang="en-US" sz="2599">
                <a:solidFill>
                  <a:srgbClr val="FFFFFF"/>
                </a:solidFill>
                <a:latin typeface="Montserrat Classic"/>
              </a:rPr>
              <a:t>Artificial Neural Network Artificial (ANN) merupakan teknik jaringan saraf tiruan yang mengelola informasi yang terinspirasi dari cara kerja sistem saraf biologis, khususnya pemrosesan informasi pada sel otak manusia. </a:t>
            </a:r>
          </a:p>
          <a:p>
            <a:pPr marL="561334" indent="-280667" lvl="1">
              <a:lnSpc>
                <a:spcPts val="3639"/>
              </a:lnSpc>
              <a:buFont typeface="Arial"/>
              <a:buChar char="•"/>
            </a:pPr>
            <a:r>
              <a:rPr lang="en-US" sz="2599">
                <a:solidFill>
                  <a:srgbClr val="FFFFFF"/>
                </a:solidFill>
                <a:latin typeface="Montserrat Classic"/>
              </a:rPr>
              <a:t>Single Layer</a:t>
            </a:r>
          </a:p>
          <a:p>
            <a:pPr marL="561334" indent="-280667" lvl="1">
              <a:lnSpc>
                <a:spcPts val="3639"/>
              </a:lnSpc>
              <a:buFont typeface="Arial"/>
              <a:buChar char="•"/>
            </a:pPr>
            <a:r>
              <a:rPr lang="en-US" sz="2599">
                <a:solidFill>
                  <a:srgbClr val="FFFFFF"/>
                </a:solidFill>
                <a:latin typeface="Montserrat Classic"/>
              </a:rPr>
              <a:t> jenis activation function yang dipakai ReLu (Rectified Linear Unit)</a:t>
            </a:r>
          </a:p>
          <a:p>
            <a:pPr marL="561334" indent="-280667" lvl="1">
              <a:lnSpc>
                <a:spcPts val="3639"/>
              </a:lnSpc>
              <a:buFont typeface="Arial"/>
              <a:buChar char="•"/>
            </a:pPr>
            <a:r>
              <a:rPr lang="en-US" sz="2599">
                <a:solidFill>
                  <a:srgbClr val="FFFFFF"/>
                </a:solidFill>
                <a:latin typeface="Montserrat Classic"/>
              </a:rPr>
              <a:t>Proses evaluasi ini menggunakan nilai-nilai errornya. Seperti MAE, MSE dan juga RMSE. </a:t>
            </a:r>
          </a:p>
        </p:txBody>
      </p:sp>
      <p:sp>
        <p:nvSpPr>
          <p:cNvPr name="TextBox 8" id="8"/>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05</a:t>
            </a:r>
          </a:p>
        </p:txBody>
      </p:sp>
      <p:sp>
        <p:nvSpPr>
          <p:cNvPr name="AutoShape 9" id="9"/>
          <p:cNvSpPr/>
          <p:nvPr/>
        </p:nvSpPr>
        <p:spPr>
          <a:xfrm rot="0">
            <a:off x="9778386" y="3194453"/>
            <a:ext cx="6937731" cy="0"/>
          </a:xfrm>
          <a:prstGeom prst="line">
            <a:avLst/>
          </a:prstGeom>
          <a:ln cap="flat" w="38100">
            <a:solidFill>
              <a:srgbClr val="FFFFFF"/>
            </a:solidFill>
            <a:prstDash val="solid"/>
            <a:headEnd type="none" len="sm" w="sm"/>
            <a:tailEnd type="none" len="sm" w="sm"/>
          </a:ln>
        </p:spPr>
      </p:sp>
      <p:pic>
        <p:nvPicPr>
          <p:cNvPr name="Picture 10" id="10"/>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185290" y="811855"/>
            <a:ext cx="637672" cy="610334"/>
          </a:xfrm>
          <a:prstGeom prst="rect">
            <a:avLst/>
          </a:prstGeom>
        </p:spPr>
      </p:pic>
      <p:sp>
        <p:nvSpPr>
          <p:cNvPr name="TextBox 11" id="11"/>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1244" y="6747869"/>
            <a:ext cx="5505900" cy="322345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85290" y="811855"/>
            <a:ext cx="637672" cy="610334"/>
          </a:xfrm>
          <a:prstGeom prst="rect">
            <a:avLst/>
          </a:prstGeom>
        </p:spPr>
      </p:pic>
      <p:pic>
        <p:nvPicPr>
          <p:cNvPr name="Picture 4" id="4"/>
          <p:cNvPicPr>
            <a:picLocks noChangeAspect="true"/>
          </p:cNvPicPr>
          <p:nvPr/>
        </p:nvPicPr>
        <p:blipFill>
          <a:blip r:embed="rId6"/>
          <a:srcRect l="0" t="0" r="1584" b="0"/>
          <a:stretch>
            <a:fillRect/>
          </a:stretch>
        </p:blipFill>
        <p:spPr>
          <a:xfrm flipH="false" flipV="false" rot="0">
            <a:off x="6001793" y="811855"/>
            <a:ext cx="4144166" cy="8825288"/>
          </a:xfrm>
          <a:prstGeom prst="rect">
            <a:avLst/>
          </a:prstGeom>
        </p:spPr>
      </p:pic>
      <p:sp>
        <p:nvSpPr>
          <p:cNvPr name="AutoShape 5" id="5"/>
          <p:cNvSpPr/>
          <p:nvPr/>
        </p:nvSpPr>
        <p:spPr>
          <a:xfrm rot="0">
            <a:off x="12768300" y="3115537"/>
            <a:ext cx="2595599" cy="0"/>
          </a:xfrm>
          <a:prstGeom prst="line">
            <a:avLst/>
          </a:prstGeom>
          <a:ln cap="flat" w="38100">
            <a:solidFill>
              <a:srgbClr val="FFFFFF"/>
            </a:solidFill>
            <a:prstDash val="solid"/>
            <a:headEnd type="none" len="sm" w="sm"/>
            <a:tailEnd type="none" len="sm" w="sm"/>
          </a:ln>
        </p:spPr>
      </p:sp>
      <p:pic>
        <p:nvPicPr>
          <p:cNvPr name="Picture 6" id="6"/>
          <p:cNvPicPr>
            <a:picLocks noChangeAspect="true"/>
          </p:cNvPicPr>
          <p:nvPr/>
        </p:nvPicPr>
        <p:blipFill>
          <a:blip r:embed="rId7"/>
          <a:srcRect l="0" t="0" r="0" b="0"/>
          <a:stretch>
            <a:fillRect/>
          </a:stretch>
        </p:blipFill>
        <p:spPr>
          <a:xfrm flipH="false" flipV="false" rot="0">
            <a:off x="1028700" y="2831661"/>
            <a:ext cx="4431663" cy="5962237"/>
          </a:xfrm>
          <a:prstGeom prst="rect">
            <a:avLst/>
          </a:prstGeom>
        </p:spPr>
      </p:pic>
      <p:sp>
        <p:nvSpPr>
          <p:cNvPr name="TextBox 7" id="7"/>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06</a:t>
            </a:r>
          </a:p>
        </p:txBody>
      </p:sp>
      <p:sp>
        <p:nvSpPr>
          <p:cNvPr name="TextBox 8" id="8"/>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
        <p:nvSpPr>
          <p:cNvPr name="TextBox 9" id="9"/>
          <p:cNvSpPr txBox="true"/>
          <p:nvPr/>
        </p:nvSpPr>
        <p:spPr>
          <a:xfrm rot="0">
            <a:off x="9623504" y="2047225"/>
            <a:ext cx="8885191" cy="1068312"/>
          </a:xfrm>
          <a:prstGeom prst="rect">
            <a:avLst/>
          </a:prstGeom>
        </p:spPr>
        <p:txBody>
          <a:bodyPr anchor="t" rtlCol="false" tIns="0" lIns="0" bIns="0" rIns="0">
            <a:spAutoFit/>
          </a:bodyPr>
          <a:lstStyle/>
          <a:p>
            <a:pPr algn="ctr">
              <a:lnSpc>
                <a:spcPts val="8423"/>
              </a:lnSpc>
            </a:pPr>
            <a:r>
              <a:rPr lang="en-US" sz="6904">
                <a:solidFill>
                  <a:srgbClr val="FFDE59"/>
                </a:solidFill>
                <a:latin typeface="Anton"/>
              </a:rPr>
              <a:t>METODE</a:t>
            </a:r>
          </a:p>
        </p:txBody>
      </p:sp>
      <p:sp>
        <p:nvSpPr>
          <p:cNvPr name="TextBox 10" id="10"/>
          <p:cNvSpPr txBox="true"/>
          <p:nvPr/>
        </p:nvSpPr>
        <p:spPr>
          <a:xfrm rot="0">
            <a:off x="11808328" y="3632543"/>
            <a:ext cx="5450972" cy="679452"/>
          </a:xfrm>
          <a:prstGeom prst="rect">
            <a:avLst/>
          </a:prstGeom>
        </p:spPr>
        <p:txBody>
          <a:bodyPr anchor="t" rtlCol="false" tIns="0" lIns="0" bIns="0" rIns="0">
            <a:spAutoFit/>
          </a:bodyPr>
          <a:lstStyle/>
          <a:p>
            <a:pPr marL="863587" indent="-431793" lvl="1">
              <a:lnSpc>
                <a:spcPts val="5599"/>
              </a:lnSpc>
              <a:buFont typeface="Arial"/>
              <a:buChar char="•"/>
            </a:pPr>
            <a:r>
              <a:rPr lang="en-US" sz="3999">
                <a:solidFill>
                  <a:srgbClr val="FFFFFF"/>
                </a:solidFill>
                <a:latin typeface="Montserrat Classic"/>
              </a:rPr>
              <a:t> Prepare Data</a:t>
            </a:r>
          </a:p>
        </p:txBody>
      </p:sp>
      <p:sp>
        <p:nvSpPr>
          <p:cNvPr name="TextBox 11" id="11"/>
          <p:cNvSpPr txBox="true"/>
          <p:nvPr/>
        </p:nvSpPr>
        <p:spPr>
          <a:xfrm rot="0">
            <a:off x="11808328" y="6843119"/>
            <a:ext cx="5450972" cy="679452"/>
          </a:xfrm>
          <a:prstGeom prst="rect">
            <a:avLst/>
          </a:prstGeom>
        </p:spPr>
        <p:txBody>
          <a:bodyPr anchor="t" rtlCol="false" tIns="0" lIns="0" bIns="0" rIns="0">
            <a:spAutoFit/>
          </a:bodyPr>
          <a:lstStyle/>
          <a:p>
            <a:pPr marL="863587" indent="-431793" lvl="1">
              <a:lnSpc>
                <a:spcPts val="5599"/>
              </a:lnSpc>
              <a:buFont typeface="Arial"/>
              <a:buChar char="•"/>
            </a:pPr>
            <a:r>
              <a:rPr lang="en-US" sz="3999">
                <a:solidFill>
                  <a:srgbClr val="FFFFFF"/>
                </a:solidFill>
                <a:latin typeface="Montserrat Classic"/>
              </a:rPr>
              <a:t>Evaluasi Model</a:t>
            </a:r>
          </a:p>
        </p:txBody>
      </p:sp>
      <p:sp>
        <p:nvSpPr>
          <p:cNvPr name="TextBox 12" id="12"/>
          <p:cNvSpPr txBox="true"/>
          <p:nvPr/>
        </p:nvSpPr>
        <p:spPr>
          <a:xfrm rot="0">
            <a:off x="11808328" y="5295900"/>
            <a:ext cx="5450972" cy="679452"/>
          </a:xfrm>
          <a:prstGeom prst="rect">
            <a:avLst/>
          </a:prstGeom>
        </p:spPr>
        <p:txBody>
          <a:bodyPr anchor="t" rtlCol="false" tIns="0" lIns="0" bIns="0" rIns="0">
            <a:spAutoFit/>
          </a:bodyPr>
          <a:lstStyle/>
          <a:p>
            <a:pPr marL="863587" indent="-431793" lvl="1">
              <a:lnSpc>
                <a:spcPts val="5599"/>
              </a:lnSpc>
              <a:buFont typeface="Arial"/>
              <a:buChar char="•"/>
            </a:pPr>
            <a:r>
              <a:rPr lang="en-US" sz="3999">
                <a:solidFill>
                  <a:srgbClr val="FFFFFF"/>
                </a:solidFill>
                <a:latin typeface="Montserrat Classic"/>
              </a:rPr>
              <a:t>EDA</a:t>
            </a:r>
          </a:p>
        </p:txBody>
      </p:sp>
      <p:sp>
        <p:nvSpPr>
          <p:cNvPr name="TextBox 13" id="13"/>
          <p:cNvSpPr txBox="true"/>
          <p:nvPr/>
        </p:nvSpPr>
        <p:spPr>
          <a:xfrm rot="0">
            <a:off x="11808328" y="6068417"/>
            <a:ext cx="5450972" cy="679452"/>
          </a:xfrm>
          <a:prstGeom prst="rect">
            <a:avLst/>
          </a:prstGeom>
        </p:spPr>
        <p:txBody>
          <a:bodyPr anchor="t" rtlCol="false" tIns="0" lIns="0" bIns="0" rIns="0">
            <a:spAutoFit/>
          </a:bodyPr>
          <a:lstStyle/>
          <a:p>
            <a:pPr marL="863587" indent="-431793" lvl="1">
              <a:lnSpc>
                <a:spcPts val="5599"/>
              </a:lnSpc>
              <a:buFont typeface="Arial"/>
              <a:buChar char="•"/>
            </a:pPr>
            <a:r>
              <a:rPr lang="en-US" sz="3999">
                <a:solidFill>
                  <a:srgbClr val="FFFFFF"/>
                </a:solidFill>
                <a:latin typeface="Montserrat Classic"/>
              </a:rPr>
              <a:t>Pemodelan</a:t>
            </a:r>
          </a:p>
        </p:txBody>
      </p:sp>
      <p:sp>
        <p:nvSpPr>
          <p:cNvPr name="TextBox 14" id="14"/>
          <p:cNvSpPr txBox="true"/>
          <p:nvPr/>
        </p:nvSpPr>
        <p:spPr>
          <a:xfrm rot="0">
            <a:off x="11808328" y="4464048"/>
            <a:ext cx="6187435" cy="679452"/>
          </a:xfrm>
          <a:prstGeom prst="rect">
            <a:avLst/>
          </a:prstGeom>
        </p:spPr>
        <p:txBody>
          <a:bodyPr anchor="t" rtlCol="false" tIns="0" lIns="0" bIns="0" rIns="0">
            <a:spAutoFit/>
          </a:bodyPr>
          <a:lstStyle/>
          <a:p>
            <a:pPr marL="863587" indent="-431793" lvl="1">
              <a:lnSpc>
                <a:spcPts val="5599"/>
              </a:lnSpc>
              <a:buFont typeface="Arial"/>
              <a:buChar char="•"/>
            </a:pPr>
            <a:r>
              <a:rPr lang="en-US" sz="3999">
                <a:solidFill>
                  <a:srgbClr val="FFFFFF"/>
                </a:solidFill>
                <a:latin typeface="Montserrat Classic"/>
              </a:rPr>
              <a:t>Data Preprocessing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1244" y="6747869"/>
            <a:ext cx="5505900" cy="3223454"/>
          </a:xfrm>
          <a:prstGeom prst="rect">
            <a:avLst/>
          </a:prstGeom>
        </p:spPr>
      </p:pic>
      <p:sp>
        <p:nvSpPr>
          <p:cNvPr name="TextBox 3" id="3"/>
          <p:cNvSpPr txBox="true"/>
          <p:nvPr/>
        </p:nvSpPr>
        <p:spPr>
          <a:xfrm rot="0">
            <a:off x="1538004" y="3577526"/>
            <a:ext cx="15721296" cy="6283537"/>
          </a:xfrm>
          <a:prstGeom prst="rect">
            <a:avLst/>
          </a:prstGeom>
        </p:spPr>
        <p:txBody>
          <a:bodyPr anchor="t" rtlCol="false" tIns="0" lIns="0" bIns="0" rIns="0">
            <a:spAutoFit/>
          </a:bodyPr>
          <a:lstStyle/>
          <a:p>
            <a:pPr algn="just">
              <a:lnSpc>
                <a:spcPts val="3313"/>
              </a:lnSpc>
            </a:pPr>
            <a:r>
              <a:rPr lang="en-US" sz="2366">
                <a:solidFill>
                  <a:srgbClr val="FFFFFF"/>
                </a:solidFill>
                <a:latin typeface="Montserrat"/>
              </a:rPr>
              <a:t>Hasil penelitian yang telah diujikan pada tahap ini menggunakan metode klasifikasi ANN. Sebelum masuk ke tahap pengujian dilakukan tahap preprocessing. Dimulai dengan pemeriksaan struktur data, dimana semua kolom sudah memiliki tipe yang sesuai. Selanjutnya memeriksa data yang hilang. Diketahui data terdapat tipe kategori, kontinu, dan diskrit. </a:t>
            </a:r>
          </a:p>
          <a:p>
            <a:pPr algn="just">
              <a:lnSpc>
                <a:spcPts val="3313"/>
              </a:lnSpc>
            </a:pPr>
          </a:p>
          <a:p>
            <a:pPr algn="just">
              <a:lnSpc>
                <a:spcPts val="3313"/>
              </a:lnSpc>
            </a:pPr>
            <a:r>
              <a:rPr lang="en-US" sz="2366">
                <a:solidFill>
                  <a:srgbClr val="FFFFFF"/>
                </a:solidFill>
                <a:latin typeface="Montserrat"/>
              </a:rPr>
              <a:t>Setelah melakukan data processing dilakukan juga exploratory data analysis (EDA). Pertama melihat korelasi yang ada pada setiap variabel. Dapat dilihat pada gambar 1 bahwa sqft living terlihat memiliki korelasi yang tinggi dengan the price, serta grade, sqft above, sqft living15 dan bathrooms.</a:t>
            </a:r>
          </a:p>
          <a:p>
            <a:pPr algn="just">
              <a:lnSpc>
                <a:spcPts val="3313"/>
              </a:lnSpc>
            </a:pPr>
          </a:p>
          <a:p>
            <a:pPr algn="just">
              <a:lnSpc>
                <a:spcPts val="3313"/>
              </a:lnSpc>
            </a:pPr>
            <a:r>
              <a:rPr lang="en-US" sz="2366">
                <a:solidFill>
                  <a:srgbClr val="FFFFFF"/>
                </a:solidFill>
                <a:latin typeface="Montserrat"/>
              </a:rPr>
              <a:t>Dari hasil korelasi juga didapatkan bahwa sebagian besar harga rumah antara 0 dan $1.500.000. Harga Rumah Rata−rata adalah 540.000. Mungkin kita dapat menghilangkan nilai ekstrim. Misalnya, kita dapat berfokus pada rumah dari 0 hingga 3.000.000 dan membuang yang lainnya. Sepertinya ada hubungan linier positif antara harga dan sqft living. Peningkatan ruang hidup umumnya sesuai dengan kenaikan harga rumah.</a:t>
            </a:r>
          </a:p>
          <a:p>
            <a:pPr algn="just">
              <a:lnSpc>
                <a:spcPts val="3313"/>
              </a:lnSpc>
              <a:spcBef>
                <a:spcPct val="0"/>
              </a:spcBef>
            </a:pPr>
          </a:p>
        </p:txBody>
      </p:sp>
      <p:sp>
        <p:nvSpPr>
          <p:cNvPr name="TextBox 4" id="4"/>
          <p:cNvSpPr txBox="true"/>
          <p:nvPr/>
        </p:nvSpPr>
        <p:spPr>
          <a:xfrm rot="0">
            <a:off x="15933028" y="764230"/>
            <a:ext cx="1566179" cy="414310"/>
          </a:xfrm>
          <a:prstGeom prst="rect">
            <a:avLst/>
          </a:prstGeom>
        </p:spPr>
        <p:txBody>
          <a:bodyPr anchor="t" rtlCol="false" tIns="0" lIns="0" bIns="0" rIns="0">
            <a:spAutoFit/>
          </a:bodyPr>
          <a:lstStyle/>
          <a:p>
            <a:pPr algn="r">
              <a:lnSpc>
                <a:spcPts val="3414"/>
              </a:lnSpc>
            </a:pPr>
            <a:r>
              <a:rPr lang="en-US" sz="2438">
                <a:solidFill>
                  <a:srgbClr val="FFFFFF"/>
                </a:solidFill>
                <a:latin typeface="Montserrat"/>
              </a:rPr>
              <a:t>Page 07</a:t>
            </a:r>
          </a:p>
        </p:txBody>
      </p:sp>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85290" y="811855"/>
            <a:ext cx="637672" cy="610334"/>
          </a:xfrm>
          <a:prstGeom prst="rect">
            <a:avLst/>
          </a:prstGeom>
        </p:spPr>
      </p:pic>
      <p:sp>
        <p:nvSpPr>
          <p:cNvPr name="TextBox 6" id="6"/>
          <p:cNvSpPr txBox="true"/>
          <p:nvPr/>
        </p:nvSpPr>
        <p:spPr>
          <a:xfrm rot="0">
            <a:off x="2007881" y="903330"/>
            <a:ext cx="2660973" cy="379758"/>
          </a:xfrm>
          <a:prstGeom prst="rect">
            <a:avLst/>
          </a:prstGeom>
        </p:spPr>
        <p:txBody>
          <a:bodyPr anchor="t" rtlCol="false" tIns="0" lIns="0" bIns="0" rIns="0">
            <a:spAutoFit/>
          </a:bodyPr>
          <a:lstStyle/>
          <a:p>
            <a:pPr>
              <a:lnSpc>
                <a:spcPts val="3119"/>
              </a:lnSpc>
              <a:spcBef>
                <a:spcPct val="0"/>
              </a:spcBef>
            </a:pPr>
            <a:r>
              <a:rPr lang="en-US" sz="2228">
                <a:solidFill>
                  <a:srgbClr val="FFFFFF"/>
                </a:solidFill>
                <a:latin typeface="Montserrat Classic"/>
              </a:rPr>
              <a:t>KELOMPOK 5</a:t>
            </a:r>
          </a:p>
        </p:txBody>
      </p:sp>
      <p:sp>
        <p:nvSpPr>
          <p:cNvPr name="TextBox 7" id="7"/>
          <p:cNvSpPr txBox="true"/>
          <p:nvPr/>
        </p:nvSpPr>
        <p:spPr>
          <a:xfrm rot="0">
            <a:off x="1185290" y="2066275"/>
            <a:ext cx="8885191" cy="1068312"/>
          </a:xfrm>
          <a:prstGeom prst="rect">
            <a:avLst/>
          </a:prstGeom>
        </p:spPr>
        <p:txBody>
          <a:bodyPr anchor="t" rtlCol="false" tIns="0" lIns="0" bIns="0" rIns="0">
            <a:spAutoFit/>
          </a:bodyPr>
          <a:lstStyle/>
          <a:p>
            <a:pPr algn="ctr">
              <a:lnSpc>
                <a:spcPts val="8423"/>
              </a:lnSpc>
            </a:pPr>
            <a:r>
              <a:rPr lang="en-US" sz="6904">
                <a:solidFill>
                  <a:srgbClr val="FFDE59"/>
                </a:solidFill>
                <a:latin typeface="Anton"/>
              </a:rPr>
              <a:t>HASIL DAN PEMBAHASAN</a:t>
            </a:r>
          </a:p>
        </p:txBody>
      </p:sp>
      <p:sp>
        <p:nvSpPr>
          <p:cNvPr name="AutoShape 8" id="8"/>
          <p:cNvSpPr/>
          <p:nvPr/>
        </p:nvSpPr>
        <p:spPr>
          <a:xfrm rot="0">
            <a:off x="1504126" y="3115537"/>
            <a:ext cx="9253218" cy="0"/>
          </a:xfrm>
          <a:prstGeom prst="line">
            <a:avLst/>
          </a:prstGeom>
          <a:ln cap="flat" w="38100">
            <a:solidFill>
              <a:srgbClr val="FFFFFF"/>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DAFSpYW8YNA</dc:identifier>
  <dcterms:modified xsi:type="dcterms:W3CDTF">2011-08-01T06:04:30Z</dcterms:modified>
  <cp:revision>1</cp:revision>
  <dc:title>Presentasi Tugas Besar AI</dc:title>
</cp:coreProperties>
</file>

<file path=docProps/thumbnail.jpeg>
</file>